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1"/>
  </p:notesMasterIdLst>
  <p:sldIdLst>
    <p:sldId id="298" r:id="rId2"/>
    <p:sldId id="299" r:id="rId3"/>
    <p:sldId id="301" r:id="rId4"/>
    <p:sldId id="290" r:id="rId5"/>
    <p:sldId id="302" r:id="rId6"/>
    <p:sldId id="303" r:id="rId7"/>
    <p:sldId id="304" r:id="rId8"/>
    <p:sldId id="311" r:id="rId9"/>
    <p:sldId id="316" r:id="rId10"/>
    <p:sldId id="312" r:id="rId11"/>
    <p:sldId id="315" r:id="rId12"/>
    <p:sldId id="318" r:id="rId13"/>
    <p:sldId id="328" r:id="rId14"/>
    <p:sldId id="334" r:id="rId15"/>
    <p:sldId id="335" r:id="rId16"/>
    <p:sldId id="336" r:id="rId17"/>
    <p:sldId id="319" r:id="rId18"/>
    <p:sldId id="331" r:id="rId19"/>
    <p:sldId id="332" r:id="rId20"/>
    <p:sldId id="341" r:id="rId21"/>
    <p:sldId id="339" r:id="rId22"/>
    <p:sldId id="342" r:id="rId23"/>
    <p:sldId id="340" r:id="rId24"/>
    <p:sldId id="333" r:id="rId25"/>
    <p:sldId id="337" r:id="rId26"/>
    <p:sldId id="343" r:id="rId27"/>
    <p:sldId id="344" r:id="rId28"/>
    <p:sldId id="345" r:id="rId29"/>
    <p:sldId id="346" r:id="rId30"/>
    <p:sldId id="347" r:id="rId31"/>
    <p:sldId id="348" r:id="rId32"/>
    <p:sldId id="349" r:id="rId33"/>
    <p:sldId id="350" r:id="rId34"/>
    <p:sldId id="351" r:id="rId35"/>
    <p:sldId id="352" r:id="rId36"/>
    <p:sldId id="353" r:id="rId37"/>
    <p:sldId id="354" r:id="rId38"/>
    <p:sldId id="355" r:id="rId39"/>
    <p:sldId id="356" r:id="rId40"/>
  </p:sldIdLst>
  <p:sldSz cx="12192000" cy="6858000"/>
  <p:notesSz cx="6858000" cy="9144000"/>
  <p:embeddedFontLst>
    <p:embeddedFont>
      <p:font typeface="HY신명조" panose="02030600000101010101" pitchFamily="18" charset="-127"/>
      <p:regular r:id="rId42"/>
    </p:embeddedFont>
    <p:embeddedFont>
      <p:font typeface="맑은 고딕" panose="020B0503020000020004" pitchFamily="50" charset="-127"/>
      <p:regular r:id="rId43"/>
      <p:bold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75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55D"/>
    <a:srgbClr val="62BB0B"/>
    <a:srgbClr val="3F3F3F"/>
    <a:srgbClr val="E49173"/>
    <a:srgbClr val="E96953"/>
    <a:srgbClr val="645654"/>
    <a:srgbClr val="FFC904"/>
    <a:srgbClr val="F7EF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1" autoAdjust="0"/>
    <p:restoredTop sz="95401" autoAdjust="0"/>
  </p:normalViewPr>
  <p:slideViewPr>
    <p:cSldViewPr snapToGrid="0" showGuides="1">
      <p:cViewPr varScale="1">
        <p:scale>
          <a:sx n="61" d="100"/>
          <a:sy n="61" d="100"/>
        </p:scale>
        <p:origin x="794" y="36"/>
      </p:cViewPr>
      <p:guideLst>
        <p:guide orient="horz" pos="2092"/>
        <p:guide pos="3840"/>
        <p:guide pos="1753"/>
      </p:guideLst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38"/>
    </p:cViewPr>
  </p:sorterViewPr>
  <p:notesViewPr>
    <p:cSldViewPr snapToGrid="0">
      <p:cViewPr varScale="1">
        <p:scale>
          <a:sx n="69" d="100"/>
          <a:sy n="69" d="100"/>
        </p:scale>
        <p:origin x="3264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4F63F0-4F18-49A4-8FE2-0751DD843417}" type="datetimeFigureOut">
              <a:rPr lang="ko-KR" altLang="en-US" smtClean="0"/>
              <a:t>2018-08-03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078DB7-9375-4C8E-BB4B-C73703474B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498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078DB7-9375-4C8E-BB4B-C73703474B7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926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078DB7-9375-4C8E-BB4B-C73703474B7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194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078DB7-9375-4C8E-BB4B-C73703474B7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7947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078DB7-9375-4C8E-BB4B-C73703474B7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227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078DB7-9375-4C8E-BB4B-C73703474B7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260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078DB7-9375-4C8E-BB4B-C73703474B7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6566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078DB7-9375-4C8E-BB4B-C73703474B7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77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078DB7-9375-4C8E-BB4B-C73703474B7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6460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078DB7-9375-4C8E-BB4B-C73703474B7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1434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078DB7-9375-4C8E-BB4B-C73703474B7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0135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078DB7-9375-4C8E-BB4B-C73703474B7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705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078DB7-9375-4C8E-BB4B-C73703474B7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5524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078DB7-9375-4C8E-BB4B-C73703474B7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373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078DB7-9375-4C8E-BB4B-C73703474B7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811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078DB7-9375-4C8E-BB4B-C73703474B7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766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078DB7-9375-4C8E-BB4B-C73703474B7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905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078DB7-9375-4C8E-BB4B-C73703474B7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365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078DB7-9375-4C8E-BB4B-C73703474B7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307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078DB7-9375-4C8E-BB4B-C73703474B7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7290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078DB7-9375-4C8E-BB4B-C73703474B7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380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t>2018-08-03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 descr="http://postfiles4.naver.net/20101110_195/lmlm4864_1289377936723BcAr5_JPEG/%B1%D7%B7%B9%C0%CC.jpg?type=w3"/>
          <p:cNvPicPr preferRelativeResize="0">
            <a:picLocks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16114" y="0"/>
            <a:ext cx="12308114" cy="68580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</p:spTree>
    <p:extLst>
      <p:ext uri="{BB962C8B-B14F-4D97-AF65-F5344CB8AC3E}">
        <p14:creationId xmlns:p14="http://schemas.microsoft.com/office/powerpoint/2010/main" val="2415429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t>2018-08-03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691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t>2018-08-03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174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t>2018-08-03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795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t>2018-08-03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904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t>2018-08-03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45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t>2018-08-03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783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t>2018-08-03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879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t>2018-08-03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324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t>2018-08-03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220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t>2018-08-03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218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0BB7C-ED8A-4757-AD83-71D1217BD5FA}" type="datetimeFigureOut">
              <a:rPr lang="ko-KR" altLang="en-US" smtClean="0"/>
              <a:t>2018-08-03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750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G"/><Relationship Id="rId7" Type="http://schemas.openxmlformats.org/officeDocument/2006/relationships/image" Target="../media/image39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JP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4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gi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3686629" y="2544208"/>
            <a:ext cx="4818742" cy="1447498"/>
            <a:chOff x="3686629" y="2790394"/>
            <a:chExt cx="4818742" cy="1277213"/>
          </a:xfrm>
        </p:grpSpPr>
        <p:sp>
          <p:nvSpPr>
            <p:cNvPr id="5" name="직사각형 4"/>
            <p:cNvSpPr/>
            <p:nvPr/>
          </p:nvSpPr>
          <p:spPr>
            <a:xfrm>
              <a:off x="3686629" y="2790394"/>
              <a:ext cx="4818742" cy="1277213"/>
            </a:xfrm>
            <a:prstGeom prst="rect">
              <a:avLst/>
            </a:prstGeom>
            <a:solidFill>
              <a:srgbClr val="F7EFE2"/>
            </a:solidFill>
            <a:ln w="22225">
              <a:solidFill>
                <a:srgbClr val="E491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3902217" y="2921020"/>
              <a:ext cx="3571724" cy="897061"/>
              <a:chOff x="3822380" y="2921020"/>
              <a:chExt cx="3571724" cy="897061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3822380" y="2921020"/>
                <a:ext cx="1847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3" name="직사각형 2"/>
              <p:cNvSpPr/>
              <p:nvPr/>
            </p:nvSpPr>
            <p:spPr>
              <a:xfrm>
                <a:off x="4638221" y="3139158"/>
                <a:ext cx="2755883" cy="6789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4400" b="1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645654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 </a:t>
                </a:r>
                <a:r>
                  <a:rPr lang="ko-KR" altLang="en-US" sz="4400" b="1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645654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최종</a:t>
                </a:r>
                <a:r>
                  <a:rPr kumimoji="0" lang="ko-KR" altLang="en-US" sz="4400" b="1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645654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 발표</a:t>
                </a:r>
              </a:p>
            </p:txBody>
          </p: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6A54E3B1-239B-4478-94F1-F83552D94146}"/>
              </a:ext>
            </a:extLst>
          </p:cNvPr>
          <p:cNvSpPr/>
          <p:nvPr/>
        </p:nvSpPr>
        <p:spPr>
          <a:xfrm>
            <a:off x="9303765" y="5940273"/>
            <a:ext cx="2201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이동열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정상수</a:t>
            </a:r>
          </a:p>
        </p:txBody>
      </p:sp>
    </p:spTree>
    <p:extLst>
      <p:ext uri="{BB962C8B-B14F-4D97-AF65-F5344CB8AC3E}">
        <p14:creationId xmlns:p14="http://schemas.microsoft.com/office/powerpoint/2010/main" val="418355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75771" y="423706"/>
            <a:ext cx="6226628" cy="584775"/>
            <a:chOff x="275771" y="423706"/>
            <a:chExt cx="6226628" cy="584775"/>
          </a:xfrm>
        </p:grpSpPr>
        <p:cxnSp>
          <p:nvCxnSpPr>
            <p:cNvPr id="2" name="직선 연결선 1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275771" y="423706"/>
              <a:ext cx="32159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4. </a:t>
              </a:r>
              <a:r>
                <a:rPr kumimoji="0" lang="ko-KR" altLang="en-US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관련 기술동향</a:t>
              </a:r>
              <a:endParaRPr kumimoji="0" lang="en-US" altLang="ko-KR" sz="32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0D2CE5-72DC-425C-9EE5-4EB0513C354F}"/>
              </a:ext>
            </a:extLst>
          </p:cNvPr>
          <p:cNvSpPr/>
          <p:nvPr/>
        </p:nvSpPr>
        <p:spPr>
          <a:xfrm>
            <a:off x="854575" y="1566242"/>
            <a:ext cx="11519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3.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데이터 마이닝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7B69D7A-E10C-41EA-9A91-E9183D057FEA}"/>
              </a:ext>
            </a:extLst>
          </p:cNvPr>
          <p:cNvSpPr/>
          <p:nvPr/>
        </p:nvSpPr>
        <p:spPr>
          <a:xfrm>
            <a:off x="1190171" y="2272384"/>
            <a:ext cx="10769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 분석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즉 데이터 마이닝은 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Mining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이라는 단어에서 알 수 있듯이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DATA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에서 의미를 추출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캐는 작업을 뜻하며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 안에서 통계적 규칙이나 패턴 등을 찾는 행위 및 도구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기법 </a:t>
            </a:r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645654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연관 분석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(association rules) :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대규모의 데이터 항목들 중에서 유용한 연관성과 상관 관계를 찾는 기법</a:t>
            </a:r>
          </a:p>
          <a:p>
            <a:pPr lvl="0">
              <a:lnSpc>
                <a:spcPct val="150000"/>
              </a:lnSpc>
              <a:defRPr/>
            </a:pPr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Apriori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알고리즘 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데이터들에 대한 발생 빈도를 기반으로 각 데이터 간의 연관관계를 밝히기 위한 방법</a:t>
            </a:r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Weka Tool :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자바 언어로 개발된 오픈 소스 데이터 마이닝 프로그램</a:t>
            </a:r>
          </a:p>
        </p:txBody>
      </p:sp>
    </p:spTree>
    <p:extLst>
      <p:ext uri="{BB962C8B-B14F-4D97-AF65-F5344CB8AC3E}">
        <p14:creationId xmlns:p14="http://schemas.microsoft.com/office/powerpoint/2010/main" val="419372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75771" y="423706"/>
            <a:ext cx="6226628" cy="584775"/>
            <a:chOff x="275771" y="423706"/>
            <a:chExt cx="6226628" cy="584775"/>
          </a:xfrm>
        </p:grpSpPr>
        <p:cxnSp>
          <p:nvCxnSpPr>
            <p:cNvPr id="2" name="직선 연결선 1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275771" y="423706"/>
              <a:ext cx="32159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4. </a:t>
              </a:r>
              <a:r>
                <a:rPr kumimoji="0" lang="ko-KR" altLang="en-US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관련 기술동향</a:t>
              </a:r>
              <a:endParaRPr kumimoji="0" lang="en-US" altLang="ko-KR" sz="32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0D2CE5-72DC-425C-9EE5-4EB0513C354F}"/>
              </a:ext>
            </a:extLst>
          </p:cNvPr>
          <p:cNvSpPr/>
          <p:nvPr/>
        </p:nvSpPr>
        <p:spPr>
          <a:xfrm>
            <a:off x="854575" y="1566242"/>
            <a:ext cx="11519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3.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데이터 마이닝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EAA752-7755-4B8B-AAD7-A2267B619653}"/>
              </a:ext>
            </a:extLst>
          </p:cNvPr>
          <p:cNvSpPr/>
          <p:nvPr/>
        </p:nvSpPr>
        <p:spPr>
          <a:xfrm>
            <a:off x="1190171" y="2272384"/>
            <a:ext cx="1076960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 마이닝을 통한 감정연구를 통해 여러 분야에서 실용 가능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뇌파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(EEG)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와 심전도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(ECG)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데이터 마이닝을 통한 감정연구 이루어진 상태</a:t>
            </a:r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 마이닝을 활용한 뇌경색증과 동반되는 질환 연관성 분석</a:t>
            </a:r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텍스트 마이닝 기법을 이용한 감정 분석</a:t>
            </a:r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85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75771" y="423706"/>
            <a:ext cx="6226628" cy="584775"/>
            <a:chOff x="275771" y="423706"/>
            <a:chExt cx="6226628" cy="584775"/>
          </a:xfrm>
        </p:grpSpPr>
        <p:cxnSp>
          <p:nvCxnSpPr>
            <p:cNvPr id="2" name="직선 연결선 1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275771" y="423706"/>
              <a:ext cx="14606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5. </a:t>
              </a:r>
              <a:r>
                <a:rPr kumimoji="0" lang="ko-KR" altLang="en-US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본문</a:t>
              </a:r>
              <a:endParaRPr kumimoji="0" lang="en-US" altLang="ko-KR" sz="32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0D2CE5-72DC-425C-9EE5-4EB0513C354F}"/>
              </a:ext>
            </a:extLst>
          </p:cNvPr>
          <p:cNvSpPr/>
          <p:nvPr/>
        </p:nvSpPr>
        <p:spPr>
          <a:xfrm>
            <a:off x="854575" y="1566242"/>
            <a:ext cx="11519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연구방법</a:t>
            </a:r>
            <a:endParaRPr kumimoji="0" lang="en-US" altLang="ko-KR" sz="2400" b="1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E49173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AE78A41-F081-49E3-BB23-AF31CF222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2653" y="2028002"/>
            <a:ext cx="10040429" cy="336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D37AF-C52B-49CC-B7D9-1803E2C7AF8F}"/>
              </a:ext>
            </a:extLst>
          </p:cNvPr>
          <p:cNvSpPr txBox="1"/>
          <p:nvPr/>
        </p:nvSpPr>
        <p:spPr>
          <a:xfrm>
            <a:off x="1173768" y="2262502"/>
            <a:ext cx="110182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즐거움</a:t>
            </a:r>
            <a:r>
              <a:rPr lang="en-US" altLang="ko-KR" dirty="0"/>
              <a:t>, </a:t>
            </a:r>
            <a:r>
              <a:rPr lang="ko-KR" altLang="en-US" dirty="0"/>
              <a:t>슬픔</a:t>
            </a:r>
            <a:r>
              <a:rPr lang="en-US" altLang="ko-KR" dirty="0"/>
              <a:t>, </a:t>
            </a:r>
            <a:r>
              <a:rPr lang="ko-KR" altLang="en-US" dirty="0"/>
              <a:t>화남</a:t>
            </a:r>
            <a:r>
              <a:rPr lang="en-US" altLang="ko-KR" dirty="0"/>
              <a:t>, </a:t>
            </a:r>
            <a:r>
              <a:rPr lang="ko-KR" altLang="en-US" dirty="0"/>
              <a:t>놀람 </a:t>
            </a:r>
            <a:r>
              <a:rPr lang="en-US" altLang="ko-KR" dirty="0"/>
              <a:t>4</a:t>
            </a:r>
            <a:r>
              <a:rPr lang="ko-KR" altLang="en-US" dirty="0"/>
              <a:t>가지 감정 유발하는 다양한 경우에 대해 생체데이터 및 환경데이터를 추출함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데이터를 추출하는 다양한 경우는 측정 시간대</a:t>
            </a:r>
            <a:r>
              <a:rPr lang="en-US" altLang="ko-KR" dirty="0"/>
              <a:t>, </a:t>
            </a:r>
            <a:r>
              <a:rPr lang="ko-KR" altLang="en-US" dirty="0"/>
              <a:t>청각적 자극</a:t>
            </a:r>
            <a:r>
              <a:rPr lang="en-US" altLang="ko-KR" dirty="0"/>
              <a:t>, </a:t>
            </a:r>
            <a:r>
              <a:rPr lang="ko-KR" altLang="en-US" dirty="0"/>
              <a:t>날씨</a:t>
            </a:r>
            <a:r>
              <a:rPr lang="en-US" altLang="ko-KR" dirty="0"/>
              <a:t>, </a:t>
            </a:r>
            <a:r>
              <a:rPr lang="ko-KR" altLang="en-US" dirty="0"/>
              <a:t>동영상 시청에 따라 추출함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 수집 기간은 약 </a:t>
            </a:r>
            <a:r>
              <a:rPr lang="en-US" altLang="ko-KR" dirty="0"/>
              <a:t>3</a:t>
            </a:r>
            <a:r>
              <a:rPr lang="ko-KR" altLang="en-US" dirty="0"/>
              <a:t>주 이며</a:t>
            </a:r>
            <a:r>
              <a:rPr lang="en-US" altLang="ko-KR" dirty="0"/>
              <a:t>, </a:t>
            </a:r>
            <a:r>
              <a:rPr lang="ko-KR" altLang="en-US" dirty="0"/>
              <a:t>하루에 각각의 감정 느낄 때 데이터를 추출함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7F193AD-11F8-489A-B7AD-EFB4E1CCFC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64" y="4660608"/>
            <a:ext cx="2340751" cy="1570016"/>
          </a:xfrm>
          <a:prstGeom prst="rect">
            <a:avLst/>
          </a:prstGeom>
        </p:spPr>
      </p:pic>
      <p:pic>
        <p:nvPicPr>
          <p:cNvPr id="10" name="그림 9" descr="전화, 휴대폰, 사람, 말하기이(가) 표시된 사진&#10;&#10;매우 높은 신뢰도로 생성된 설명">
            <a:extLst>
              <a:ext uri="{FF2B5EF4-FFF2-40B4-BE49-F238E27FC236}">
                <a16:creationId xmlns:a16="http://schemas.microsoft.com/office/drawing/2014/main" id="{0ABACF03-A25B-40D2-8C38-123B20EE6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219" y="4660608"/>
            <a:ext cx="1697470" cy="15700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650F4EE-60FC-4953-9B76-33B0F921F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463" y="4673686"/>
            <a:ext cx="2340752" cy="1570017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1214F405-AF39-4D27-B522-6C641404882B}"/>
              </a:ext>
            </a:extLst>
          </p:cNvPr>
          <p:cNvGrpSpPr/>
          <p:nvPr/>
        </p:nvGrpSpPr>
        <p:grpSpPr>
          <a:xfrm>
            <a:off x="9229989" y="4660608"/>
            <a:ext cx="1685236" cy="1463908"/>
            <a:chOff x="1338438" y="3052413"/>
            <a:chExt cx="4223464" cy="314705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571C966-0615-44F6-B17C-90696635D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8438" y="3052413"/>
              <a:ext cx="4223464" cy="3147051"/>
            </a:xfrm>
            <a:prstGeom prst="rect">
              <a:avLst/>
            </a:prstGeom>
          </p:spPr>
        </p:pic>
        <p:pic>
          <p:nvPicPr>
            <p:cNvPr id="16" name="Picture 4" descr="ê´ë ¨ ì´ë¯¸ì§">
              <a:extLst>
                <a:ext uri="{FF2B5EF4-FFF2-40B4-BE49-F238E27FC236}">
                  <a16:creationId xmlns:a16="http://schemas.microsoft.com/office/drawing/2014/main" id="{445D3B24-6428-46A6-B52F-4D742F5AE5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8927" y="3205493"/>
              <a:ext cx="499661" cy="447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3FE44EAF-0B53-4278-B165-B988AB4BEA34}"/>
                </a:ext>
              </a:extLst>
            </p:cNvPr>
            <p:cNvCxnSpPr/>
            <p:nvPr/>
          </p:nvCxnSpPr>
          <p:spPr>
            <a:xfrm flipH="1">
              <a:off x="2714920" y="3428999"/>
              <a:ext cx="354007" cy="1114721"/>
            </a:xfrm>
            <a:prstGeom prst="line">
              <a:avLst/>
            </a:prstGeom>
            <a:ln w="38100">
              <a:prstDash val="dashDot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C70AF311-840C-49CF-BF40-C5935E032361}"/>
                </a:ext>
              </a:extLst>
            </p:cNvPr>
            <p:cNvCxnSpPr>
              <a:cxnSpLocks/>
            </p:cNvCxnSpPr>
            <p:nvPr/>
          </p:nvCxnSpPr>
          <p:spPr>
            <a:xfrm>
              <a:off x="3568588" y="3387991"/>
              <a:ext cx="288642" cy="1044304"/>
            </a:xfrm>
            <a:prstGeom prst="line">
              <a:avLst/>
            </a:prstGeom>
            <a:ln w="38100">
              <a:prstDash val="dashDot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pic>
          <p:nvPicPr>
            <p:cNvPr id="19" name="Picture 4" descr="심장 아이콘에 대한 이미지 검색결과">
              <a:extLst>
                <a:ext uri="{FF2B5EF4-FFF2-40B4-BE49-F238E27FC236}">
                  <a16:creationId xmlns:a16="http://schemas.microsoft.com/office/drawing/2014/main" id="{EFE0EE38-FC95-44C8-9B2E-79EE96DE7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0295" y="5510145"/>
              <a:ext cx="339115" cy="299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4" descr="뇌 아이콘에 대한 이미지 검색결과">
              <a:extLst>
                <a:ext uri="{FF2B5EF4-FFF2-40B4-BE49-F238E27FC236}">
                  <a16:creationId xmlns:a16="http://schemas.microsoft.com/office/drawing/2014/main" id="{A5576E11-639B-4E39-AF5F-996B6A60E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2660" y="4163816"/>
              <a:ext cx="454386" cy="40095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21" name="그래픽 20" descr="심장 박동">
              <a:extLst>
                <a:ext uri="{FF2B5EF4-FFF2-40B4-BE49-F238E27FC236}">
                  <a16:creationId xmlns:a16="http://schemas.microsoft.com/office/drawing/2014/main" id="{745923E7-624F-4B76-816B-5D6C2DB0F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826529" y="5717831"/>
              <a:ext cx="984456" cy="4755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391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75771" y="423706"/>
            <a:ext cx="6226628" cy="584775"/>
            <a:chOff x="275771" y="423706"/>
            <a:chExt cx="6226628" cy="584775"/>
          </a:xfrm>
        </p:grpSpPr>
        <p:cxnSp>
          <p:nvCxnSpPr>
            <p:cNvPr id="2" name="직선 연결선 1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275771" y="423706"/>
              <a:ext cx="14606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2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5</a:t>
              </a:r>
              <a:r>
                <a:rPr kumimoji="0" lang="en-US" altLang="ko-KR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. </a:t>
              </a:r>
              <a:r>
                <a:rPr kumimoji="0" lang="ko-KR" altLang="en-US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본문</a:t>
              </a:r>
              <a:endParaRPr kumimoji="0" lang="en-US" altLang="ko-KR" sz="32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0D2CE5-72DC-425C-9EE5-4EB0513C354F}"/>
              </a:ext>
            </a:extLst>
          </p:cNvPr>
          <p:cNvSpPr/>
          <p:nvPr/>
        </p:nvSpPr>
        <p:spPr>
          <a:xfrm>
            <a:off x="854575" y="1566242"/>
            <a:ext cx="11519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  <a:r>
              <a:rPr lang="ko-KR" altLang="en-US" sz="2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연구방법</a:t>
            </a:r>
            <a:endParaRPr kumimoji="0" lang="en-US" altLang="ko-KR" sz="2400" b="1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E49173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EAA752-7755-4B8B-AAD7-A2267B619653}"/>
              </a:ext>
            </a:extLst>
          </p:cNvPr>
          <p:cNvSpPr/>
          <p:nvPr/>
        </p:nvSpPr>
        <p:spPr>
          <a:xfrm>
            <a:off x="1190171" y="2272384"/>
            <a:ext cx="10769600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Case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1: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시간대 별 데이터 추출</a:t>
            </a:r>
            <a:endParaRPr kumimoji="0" lang="en-US" altLang="ko-KR" sz="18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645654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A2C2C2C-5268-42C5-8F78-6A755E573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36" y="2932819"/>
            <a:ext cx="3062821" cy="295272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96BF70-E8A2-4342-A27A-7606711EB2FF}"/>
              </a:ext>
            </a:extLst>
          </p:cNvPr>
          <p:cNvSpPr/>
          <p:nvPr/>
        </p:nvSpPr>
        <p:spPr>
          <a:xfrm>
            <a:off x="4550303" y="3429000"/>
            <a:ext cx="7409468" cy="1359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algn="just" fontAlgn="base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ea typeface="HY신명조" panose="02030600000101010101" pitchFamily="18" charset="-127"/>
              </a:rPr>
              <a:t>시간대 별 변화는 실험자가 측정하는 시간대를 기준으로 오전</a:t>
            </a:r>
            <a:r>
              <a:rPr lang="en-US" altLang="ko-KR" kern="0" dirty="0">
                <a:solidFill>
                  <a:srgbClr val="000000"/>
                </a:solidFill>
              </a:rPr>
              <a:t>(06:00~12:00), </a:t>
            </a:r>
            <a:r>
              <a:rPr lang="ko-KR" altLang="en-US" kern="0" dirty="0">
                <a:solidFill>
                  <a:srgbClr val="000000"/>
                </a:solidFill>
                <a:ea typeface="HY신명조" panose="02030600000101010101" pitchFamily="18" charset="-127"/>
              </a:rPr>
              <a:t>오후</a:t>
            </a:r>
            <a:r>
              <a:rPr lang="en-US" altLang="ko-KR" kern="0" dirty="0">
                <a:solidFill>
                  <a:srgbClr val="000000"/>
                </a:solidFill>
              </a:rPr>
              <a:t>(12:00:18:00), </a:t>
            </a:r>
            <a:r>
              <a:rPr lang="ko-KR" altLang="en-US" kern="0" dirty="0">
                <a:solidFill>
                  <a:srgbClr val="000000"/>
                </a:solidFill>
                <a:ea typeface="HY신명조" panose="02030600000101010101" pitchFamily="18" charset="-127"/>
              </a:rPr>
              <a:t>밤</a:t>
            </a:r>
            <a:r>
              <a:rPr lang="en-US" altLang="ko-KR" kern="0" dirty="0">
                <a:solidFill>
                  <a:srgbClr val="000000"/>
                </a:solidFill>
              </a:rPr>
              <a:t>(18:00~24:00)</a:t>
            </a:r>
            <a:r>
              <a:rPr lang="ko-KR" altLang="en-US" kern="0" dirty="0">
                <a:solidFill>
                  <a:srgbClr val="000000"/>
                </a:solidFill>
                <a:ea typeface="HY신명조" panose="02030600000101010101" pitchFamily="18" charset="-127"/>
              </a:rPr>
              <a:t>으로 나뉘며</a:t>
            </a:r>
            <a:r>
              <a:rPr lang="en-US" altLang="ko-KR" kern="0" dirty="0">
                <a:solidFill>
                  <a:srgbClr val="000000"/>
                </a:solidFill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ea typeface="HY신명조" panose="02030600000101010101" pitchFamily="18" charset="-127"/>
              </a:rPr>
              <a:t>시간대의 구분이 실험자에게 미치는 감정변화 및 생체 데이터를 측정</a:t>
            </a:r>
            <a:endParaRPr lang="ko-KR" altLang="en-US" sz="1100" kern="0" spc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68902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75771" y="423706"/>
            <a:ext cx="6226628" cy="584775"/>
            <a:chOff x="275771" y="423706"/>
            <a:chExt cx="6226628" cy="584775"/>
          </a:xfrm>
        </p:grpSpPr>
        <p:cxnSp>
          <p:nvCxnSpPr>
            <p:cNvPr id="2" name="직선 연결선 1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275771" y="423706"/>
              <a:ext cx="14606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2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5</a:t>
              </a:r>
              <a:r>
                <a:rPr kumimoji="0" lang="en-US" altLang="ko-KR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. </a:t>
              </a:r>
              <a:r>
                <a:rPr kumimoji="0" lang="ko-KR" altLang="en-US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본문</a:t>
              </a:r>
              <a:endParaRPr kumimoji="0" lang="en-US" altLang="ko-KR" sz="32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0D2CE5-72DC-425C-9EE5-4EB0513C354F}"/>
              </a:ext>
            </a:extLst>
          </p:cNvPr>
          <p:cNvSpPr/>
          <p:nvPr/>
        </p:nvSpPr>
        <p:spPr>
          <a:xfrm>
            <a:off x="854575" y="1566242"/>
            <a:ext cx="11519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  <a:r>
              <a:rPr lang="ko-KR" altLang="en-US" sz="2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연구방법</a:t>
            </a:r>
            <a:endParaRPr kumimoji="0" lang="en-US" altLang="ko-KR" sz="2400" b="1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E49173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EAA752-7755-4B8B-AAD7-A2267B619653}"/>
              </a:ext>
            </a:extLst>
          </p:cNvPr>
          <p:cNvSpPr/>
          <p:nvPr/>
        </p:nvSpPr>
        <p:spPr>
          <a:xfrm>
            <a:off x="1190171" y="2272384"/>
            <a:ext cx="10769600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Case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2: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청각적 자극에 의한 데이터 추출</a:t>
            </a:r>
            <a:endParaRPr kumimoji="0" lang="en-US" altLang="ko-KR" sz="18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645654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9" name="그림 8" descr="전화, 휴대폰, 사람, 말하기이(가) 표시된 사진&#10;&#10;매우 높은 신뢰도로 생성된 설명">
            <a:extLst>
              <a:ext uri="{FF2B5EF4-FFF2-40B4-BE49-F238E27FC236}">
                <a16:creationId xmlns:a16="http://schemas.microsoft.com/office/drawing/2014/main" id="{1CD5E9CA-9907-4BB2-AA1D-B161F030E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171" y="2824783"/>
            <a:ext cx="3103533" cy="315221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0E81A7C-649B-4F25-9FED-4D22053D1ED7}"/>
              </a:ext>
            </a:extLst>
          </p:cNvPr>
          <p:cNvSpPr/>
          <p:nvPr/>
        </p:nvSpPr>
        <p:spPr>
          <a:xfrm>
            <a:off x="4550303" y="3429000"/>
            <a:ext cx="7409468" cy="916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algn="just" fontAlgn="base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ea typeface="HY신명조" panose="02030600000101010101" pitchFamily="18" charset="-127"/>
              </a:rPr>
              <a:t>실험자에게 신나는 노래</a:t>
            </a:r>
            <a:r>
              <a:rPr lang="en-US" altLang="ko-KR" kern="0" dirty="0">
                <a:solidFill>
                  <a:srgbClr val="000000"/>
                </a:solidFill>
                <a:ea typeface="HY신명조" panose="02030600000101010101" pitchFamily="18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ea typeface="HY신명조" panose="02030600000101010101" pitchFamily="18" charset="-127"/>
              </a:rPr>
              <a:t>슬픈 노래를 구분하여 들려주며 이에 따른 실험자의 감정상태와 생체데이터를 측정함</a:t>
            </a:r>
          </a:p>
        </p:txBody>
      </p:sp>
    </p:spTree>
    <p:extLst>
      <p:ext uri="{BB962C8B-B14F-4D97-AF65-F5344CB8AC3E}">
        <p14:creationId xmlns:p14="http://schemas.microsoft.com/office/powerpoint/2010/main" val="252564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75771" y="423706"/>
            <a:ext cx="6226628" cy="584775"/>
            <a:chOff x="275771" y="423706"/>
            <a:chExt cx="6226628" cy="584775"/>
          </a:xfrm>
        </p:grpSpPr>
        <p:cxnSp>
          <p:nvCxnSpPr>
            <p:cNvPr id="2" name="직선 연결선 1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275771" y="423706"/>
              <a:ext cx="14606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2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5</a:t>
              </a:r>
              <a:r>
                <a:rPr kumimoji="0" lang="en-US" altLang="ko-KR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. </a:t>
              </a:r>
              <a:r>
                <a:rPr kumimoji="0" lang="ko-KR" altLang="en-US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본문</a:t>
              </a:r>
              <a:endParaRPr kumimoji="0" lang="en-US" altLang="ko-KR" sz="32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0D2CE5-72DC-425C-9EE5-4EB0513C354F}"/>
              </a:ext>
            </a:extLst>
          </p:cNvPr>
          <p:cNvSpPr/>
          <p:nvPr/>
        </p:nvSpPr>
        <p:spPr>
          <a:xfrm>
            <a:off x="854575" y="1566242"/>
            <a:ext cx="11519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  <a:r>
              <a:rPr lang="ko-KR" altLang="en-US" sz="2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연구방법</a:t>
            </a:r>
            <a:endParaRPr kumimoji="0" lang="en-US" altLang="ko-KR" sz="2400" b="1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E49173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EAA752-7755-4B8B-AAD7-A2267B619653}"/>
              </a:ext>
            </a:extLst>
          </p:cNvPr>
          <p:cNvSpPr/>
          <p:nvPr/>
        </p:nvSpPr>
        <p:spPr>
          <a:xfrm>
            <a:off x="1190171" y="2272384"/>
            <a:ext cx="10769600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Case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3: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날씨에 따른 데이터 추출</a:t>
            </a:r>
            <a:endParaRPr kumimoji="0" lang="en-US" altLang="ko-KR" sz="18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645654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175F419-DBFB-4D24-897F-D5395F8CB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171" y="2728919"/>
            <a:ext cx="3443376" cy="294211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EEB0C04-F89C-46FD-A411-58948219C98F}"/>
              </a:ext>
            </a:extLst>
          </p:cNvPr>
          <p:cNvSpPr/>
          <p:nvPr/>
        </p:nvSpPr>
        <p:spPr>
          <a:xfrm>
            <a:off x="4741707" y="3564433"/>
            <a:ext cx="6260122" cy="916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algn="just" fontAlgn="base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ea typeface="HY신명조" panose="02030600000101010101" pitchFamily="18" charset="-127"/>
              </a:rPr>
              <a:t>측정 시간의 날씨에 대해서 실험자의 감정상태 및 생체데이터를 측정함</a:t>
            </a:r>
            <a:endParaRPr lang="ko-KR" altLang="en-US" sz="110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56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75771" y="423706"/>
            <a:ext cx="6226628" cy="584775"/>
            <a:chOff x="275771" y="423706"/>
            <a:chExt cx="6226628" cy="584775"/>
          </a:xfrm>
        </p:grpSpPr>
        <p:cxnSp>
          <p:nvCxnSpPr>
            <p:cNvPr id="2" name="직선 연결선 1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275771" y="423706"/>
              <a:ext cx="14606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2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5</a:t>
              </a:r>
              <a:r>
                <a:rPr kumimoji="0" lang="en-US" altLang="ko-KR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. </a:t>
              </a:r>
              <a:r>
                <a:rPr kumimoji="0" lang="ko-KR" altLang="en-US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본문</a:t>
              </a:r>
              <a:endParaRPr kumimoji="0" lang="en-US" altLang="ko-KR" sz="32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0D2CE5-72DC-425C-9EE5-4EB0513C354F}"/>
              </a:ext>
            </a:extLst>
          </p:cNvPr>
          <p:cNvSpPr/>
          <p:nvPr/>
        </p:nvSpPr>
        <p:spPr>
          <a:xfrm>
            <a:off x="854575" y="1566242"/>
            <a:ext cx="11519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  <a:r>
              <a:rPr lang="ko-KR" altLang="en-US" sz="2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연구방법</a:t>
            </a:r>
            <a:endParaRPr kumimoji="0" lang="en-US" altLang="ko-KR" sz="2400" b="1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E49173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EAA752-7755-4B8B-AAD7-A2267B619653}"/>
              </a:ext>
            </a:extLst>
          </p:cNvPr>
          <p:cNvSpPr/>
          <p:nvPr/>
        </p:nvSpPr>
        <p:spPr>
          <a:xfrm>
            <a:off x="1190171" y="2272384"/>
            <a:ext cx="10769600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Case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4: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동영상 시청을 통한 데이터 추출  </a:t>
            </a:r>
            <a:endParaRPr kumimoji="0" lang="en-US" altLang="ko-KR" sz="18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645654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ACD0AF7-48F0-410D-9427-D93CB907D9B0}"/>
              </a:ext>
            </a:extLst>
          </p:cNvPr>
          <p:cNvGrpSpPr/>
          <p:nvPr/>
        </p:nvGrpSpPr>
        <p:grpSpPr>
          <a:xfrm>
            <a:off x="1338438" y="2973396"/>
            <a:ext cx="3174839" cy="3396817"/>
            <a:chOff x="1338438" y="3052413"/>
            <a:chExt cx="4223464" cy="314705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843EF07-FE0B-4BDF-AD56-078EF0760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8438" y="3052413"/>
              <a:ext cx="4223464" cy="3147051"/>
            </a:xfrm>
            <a:prstGeom prst="rect">
              <a:avLst/>
            </a:prstGeom>
          </p:spPr>
        </p:pic>
        <p:pic>
          <p:nvPicPr>
            <p:cNvPr id="1028" name="Picture 4" descr="ê´ë ¨ ì´ë¯¸ì§">
              <a:extLst>
                <a:ext uri="{FF2B5EF4-FFF2-40B4-BE49-F238E27FC236}">
                  <a16:creationId xmlns:a16="http://schemas.microsoft.com/office/drawing/2014/main" id="{10F394B7-35EF-4FBF-B8FB-A39E6B331B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8927" y="3205493"/>
              <a:ext cx="499661" cy="447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0F84D2B3-BFCA-415B-BDB8-F7F0819A727B}"/>
                </a:ext>
              </a:extLst>
            </p:cNvPr>
            <p:cNvCxnSpPr/>
            <p:nvPr/>
          </p:nvCxnSpPr>
          <p:spPr>
            <a:xfrm flipH="1">
              <a:off x="2714920" y="3428999"/>
              <a:ext cx="354007" cy="1114721"/>
            </a:xfrm>
            <a:prstGeom prst="line">
              <a:avLst/>
            </a:prstGeom>
            <a:ln w="38100">
              <a:prstDash val="dashDot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E950603-A294-44C1-9B9A-F8E496ED1131}"/>
                </a:ext>
              </a:extLst>
            </p:cNvPr>
            <p:cNvCxnSpPr>
              <a:cxnSpLocks/>
            </p:cNvCxnSpPr>
            <p:nvPr/>
          </p:nvCxnSpPr>
          <p:spPr>
            <a:xfrm>
              <a:off x="3568588" y="3387991"/>
              <a:ext cx="288642" cy="1044304"/>
            </a:xfrm>
            <a:prstGeom prst="line">
              <a:avLst/>
            </a:prstGeom>
            <a:ln w="38100">
              <a:prstDash val="dashDot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pic>
          <p:nvPicPr>
            <p:cNvPr id="16" name="Picture 4" descr="심장 아이콘에 대한 이미지 검색결과">
              <a:extLst>
                <a:ext uri="{FF2B5EF4-FFF2-40B4-BE49-F238E27FC236}">
                  <a16:creationId xmlns:a16="http://schemas.microsoft.com/office/drawing/2014/main" id="{49746115-7D2B-475D-9EA5-3043100729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0295" y="5510145"/>
              <a:ext cx="339115" cy="299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4" descr="뇌 아이콘에 대한 이미지 검색결과">
              <a:extLst>
                <a:ext uri="{FF2B5EF4-FFF2-40B4-BE49-F238E27FC236}">
                  <a16:creationId xmlns:a16="http://schemas.microsoft.com/office/drawing/2014/main" id="{BA46EA87-6571-4CEE-BEF7-4757A0BC3B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2660" y="4163816"/>
              <a:ext cx="454386" cy="40095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18" name="그래픽 17" descr="심장 박동">
              <a:extLst>
                <a:ext uri="{FF2B5EF4-FFF2-40B4-BE49-F238E27FC236}">
                  <a16:creationId xmlns:a16="http://schemas.microsoft.com/office/drawing/2014/main" id="{78BF20FE-C37D-4B04-8680-5A3414FBD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26529" y="5717831"/>
              <a:ext cx="984456" cy="475525"/>
            </a:xfrm>
            <a:prstGeom prst="rect">
              <a:avLst/>
            </a:prstGeom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281EECCD-EDD0-48D3-B365-92656138DE28}"/>
              </a:ext>
            </a:extLst>
          </p:cNvPr>
          <p:cNvSpPr/>
          <p:nvPr/>
        </p:nvSpPr>
        <p:spPr>
          <a:xfrm>
            <a:off x="5062458" y="3621115"/>
            <a:ext cx="6096000" cy="13595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algn="just" fontAlgn="base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ea typeface="HY신명조" panose="02030600000101010101" pitchFamily="18" charset="-127"/>
              </a:rPr>
              <a:t>약 </a:t>
            </a:r>
            <a:r>
              <a:rPr lang="en-US" altLang="ko-KR" kern="0" dirty="0">
                <a:solidFill>
                  <a:srgbClr val="000000"/>
                </a:solidFill>
                <a:latin typeface="HY신명조" panose="02030600000101010101" pitchFamily="18" charset="-127"/>
              </a:rPr>
              <a:t>5</a:t>
            </a:r>
            <a:r>
              <a:rPr lang="ko-KR" altLang="en-US" kern="0" dirty="0">
                <a:solidFill>
                  <a:srgbClr val="000000"/>
                </a:solidFill>
                <a:ea typeface="HY신명조" panose="02030600000101010101" pitchFamily="18" charset="-127"/>
              </a:rPr>
              <a:t>분 가량의 즐거운 동영상</a:t>
            </a:r>
            <a:r>
              <a:rPr lang="en-US" altLang="ko-KR" kern="0" dirty="0">
                <a:solidFill>
                  <a:srgbClr val="000000"/>
                </a:solidFill>
                <a:latin typeface="HY신명조" panose="02030600000101010101" pitchFamily="18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ea typeface="HY신명조" panose="02030600000101010101" pitchFamily="18" charset="-127"/>
              </a:rPr>
              <a:t>슬픈 동영상</a:t>
            </a:r>
            <a:r>
              <a:rPr lang="en-US" altLang="ko-KR" kern="0" dirty="0">
                <a:solidFill>
                  <a:srgbClr val="000000"/>
                </a:solidFill>
                <a:latin typeface="HY신명조" panose="02030600000101010101" pitchFamily="18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ea typeface="HY신명조" panose="02030600000101010101" pitchFamily="18" charset="-127"/>
              </a:rPr>
              <a:t>화나는 동영상</a:t>
            </a:r>
            <a:r>
              <a:rPr lang="en-US" altLang="ko-KR" kern="0" dirty="0">
                <a:solidFill>
                  <a:srgbClr val="000000"/>
                </a:solidFill>
                <a:latin typeface="HY신명조" panose="02030600000101010101" pitchFamily="18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ea typeface="HY신명조" panose="02030600000101010101" pitchFamily="18" charset="-127"/>
              </a:rPr>
              <a:t>놀라는 동영상을 실험자마다 시청하며 그에 따른 표정 변화 데이터와 생체데이터를 측정함</a:t>
            </a:r>
            <a:endParaRPr lang="ko-KR" altLang="en-US" sz="1100" kern="0" spc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3275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75771" y="423706"/>
            <a:ext cx="6226628" cy="584775"/>
            <a:chOff x="275771" y="423706"/>
            <a:chExt cx="6226628" cy="584775"/>
          </a:xfrm>
        </p:grpSpPr>
        <p:cxnSp>
          <p:nvCxnSpPr>
            <p:cNvPr id="2" name="직선 연결선 1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275771" y="423706"/>
              <a:ext cx="14606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5. </a:t>
              </a:r>
              <a:r>
                <a:rPr kumimoji="0" lang="ko-KR" altLang="en-US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본문</a:t>
              </a:r>
              <a:endParaRPr kumimoji="0" lang="en-US" altLang="ko-KR" sz="32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0D2CE5-72DC-425C-9EE5-4EB0513C354F}"/>
              </a:ext>
            </a:extLst>
          </p:cNvPr>
          <p:cNvSpPr/>
          <p:nvPr/>
        </p:nvSpPr>
        <p:spPr>
          <a:xfrm>
            <a:off x="854575" y="1566242"/>
            <a:ext cx="11519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데이터 추출</a:t>
            </a:r>
            <a:endParaRPr kumimoji="0" lang="en-US" altLang="ko-KR" sz="2400" b="1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E49173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EAA752-7755-4B8B-AAD7-A2267B619653}"/>
              </a:ext>
            </a:extLst>
          </p:cNvPr>
          <p:cNvSpPr/>
          <p:nvPr/>
        </p:nvSpPr>
        <p:spPr>
          <a:xfrm>
            <a:off x="1190171" y="2062659"/>
            <a:ext cx="10769600" cy="871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[</a:t>
            </a:r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데이터 관계</a:t>
            </a:r>
            <a:r>
              <a:rPr lang="en-US" altLang="ko-KR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]</a:t>
            </a:r>
            <a:endParaRPr kumimoji="0" lang="en-US" altLang="ko-KR" sz="18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645654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가지 감정에 따른 생체데이터 및 환경데이터 관계를 형성함  </a:t>
            </a:r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91BCE003-2D55-4E80-9D42-902ADC816E1C}"/>
              </a:ext>
            </a:extLst>
          </p:cNvPr>
          <p:cNvGrpSpPr/>
          <p:nvPr/>
        </p:nvGrpSpPr>
        <p:grpSpPr>
          <a:xfrm>
            <a:off x="2567354" y="3297115"/>
            <a:ext cx="6664570" cy="3083872"/>
            <a:chOff x="2066192" y="3115903"/>
            <a:chExt cx="7987760" cy="3599192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35FDEF5-C0CE-43D4-85B5-3C78A45C17AD}"/>
                </a:ext>
              </a:extLst>
            </p:cNvPr>
            <p:cNvSpPr/>
            <p:nvPr/>
          </p:nvSpPr>
          <p:spPr>
            <a:xfrm>
              <a:off x="2505266" y="4812890"/>
              <a:ext cx="898333" cy="619545"/>
            </a:xfrm>
            <a:prstGeom prst="ellipse">
              <a:avLst/>
            </a:prstGeom>
            <a:no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EEG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0DAB596D-58F1-45D2-BEF1-BB076DFFDEB3}"/>
                </a:ext>
              </a:extLst>
            </p:cNvPr>
            <p:cNvGrpSpPr/>
            <p:nvPr/>
          </p:nvGrpSpPr>
          <p:grpSpPr>
            <a:xfrm>
              <a:off x="3128543" y="3115903"/>
              <a:ext cx="5934914" cy="657481"/>
              <a:chOff x="2962902" y="3266276"/>
              <a:chExt cx="5934914" cy="657481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9FD45829-F870-4256-AC4C-A5A8FD500FD2}"/>
                  </a:ext>
                </a:extLst>
              </p:cNvPr>
              <p:cNvSpPr/>
              <p:nvPr/>
            </p:nvSpPr>
            <p:spPr>
              <a:xfrm>
                <a:off x="2962902" y="3266277"/>
                <a:ext cx="1125521" cy="650629"/>
              </a:xfrm>
              <a:prstGeom prst="ellipse">
                <a:avLst/>
              </a:prstGeom>
              <a:noFill/>
              <a:ln w="38100">
                <a:solidFill>
                  <a:srgbClr val="3F3F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즐거움</a:t>
                </a: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FA4075F0-2138-428E-8224-0D7120DFF507}"/>
                  </a:ext>
                </a:extLst>
              </p:cNvPr>
              <p:cNvSpPr/>
              <p:nvPr/>
            </p:nvSpPr>
            <p:spPr>
              <a:xfrm>
                <a:off x="4566033" y="3273128"/>
                <a:ext cx="1125521" cy="650629"/>
              </a:xfrm>
              <a:prstGeom prst="ellipse">
                <a:avLst/>
              </a:prstGeom>
              <a:noFill/>
              <a:ln w="38100">
                <a:solidFill>
                  <a:srgbClr val="3F3F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슬픔</a:t>
                </a: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09E695D1-E45B-4507-B3DE-D6EDF5F7E883}"/>
                  </a:ext>
                </a:extLst>
              </p:cNvPr>
              <p:cNvSpPr/>
              <p:nvPr/>
            </p:nvSpPr>
            <p:spPr>
              <a:xfrm>
                <a:off x="6169164" y="3273128"/>
                <a:ext cx="1125521" cy="650629"/>
              </a:xfrm>
              <a:prstGeom prst="ellipse">
                <a:avLst/>
              </a:prstGeom>
              <a:noFill/>
              <a:ln w="38100">
                <a:solidFill>
                  <a:srgbClr val="3F3F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화남</a:t>
                </a: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43D885B5-F661-4247-B81F-35BCABFBEF4A}"/>
                  </a:ext>
                </a:extLst>
              </p:cNvPr>
              <p:cNvSpPr/>
              <p:nvPr/>
            </p:nvSpPr>
            <p:spPr>
              <a:xfrm>
                <a:off x="7772295" y="3266276"/>
                <a:ext cx="1125521" cy="650629"/>
              </a:xfrm>
              <a:prstGeom prst="ellipse">
                <a:avLst/>
              </a:prstGeom>
              <a:noFill/>
              <a:ln w="38100">
                <a:solidFill>
                  <a:srgbClr val="3F3F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놀람</a:t>
                </a:r>
              </a:p>
            </p:txBody>
          </p:sp>
        </p:grp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1AEF3746-A0AE-437C-88A9-36AC27A5217A}"/>
                </a:ext>
              </a:extLst>
            </p:cNvPr>
            <p:cNvSpPr/>
            <p:nvPr/>
          </p:nvSpPr>
          <p:spPr>
            <a:xfrm>
              <a:off x="2066192" y="4496281"/>
              <a:ext cx="3921370" cy="2218814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66028D97-F04C-44DC-849E-5C286B088AE3}"/>
                </a:ext>
              </a:extLst>
            </p:cNvPr>
            <p:cNvSpPr/>
            <p:nvPr/>
          </p:nvSpPr>
          <p:spPr>
            <a:xfrm>
              <a:off x="6132582" y="4475726"/>
              <a:ext cx="3921370" cy="2218814"/>
            </a:xfrm>
            <a:prstGeom prst="roundRect">
              <a:avLst/>
            </a:prstGeom>
            <a:noFill/>
            <a:ln w="28575">
              <a:solidFill>
                <a:srgbClr val="62BB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47E2127-3D44-456C-BCE2-A9C8367C70DD}"/>
                </a:ext>
              </a:extLst>
            </p:cNvPr>
            <p:cNvSpPr/>
            <p:nvPr/>
          </p:nvSpPr>
          <p:spPr>
            <a:xfrm>
              <a:off x="3577710" y="5880927"/>
              <a:ext cx="898333" cy="619545"/>
            </a:xfrm>
            <a:prstGeom prst="ellipse">
              <a:avLst/>
            </a:prstGeom>
            <a:no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EDA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AE883BD9-6A77-4AF9-AB1E-CCCB28D16CEC}"/>
                </a:ext>
              </a:extLst>
            </p:cNvPr>
            <p:cNvSpPr/>
            <p:nvPr/>
          </p:nvSpPr>
          <p:spPr>
            <a:xfrm>
              <a:off x="4646134" y="4812889"/>
              <a:ext cx="898333" cy="619545"/>
            </a:xfrm>
            <a:prstGeom prst="ellipse">
              <a:avLst/>
            </a:prstGeom>
            <a:no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ECG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4C44FAAF-BB15-4EDE-BFAD-8FE9722097BF}"/>
                </a:ext>
              </a:extLst>
            </p:cNvPr>
            <p:cNvSpPr/>
            <p:nvPr/>
          </p:nvSpPr>
          <p:spPr>
            <a:xfrm>
              <a:off x="6502399" y="4812890"/>
              <a:ext cx="898333" cy="619545"/>
            </a:xfrm>
            <a:prstGeom prst="ellipse">
              <a:avLst/>
            </a:prstGeom>
            <a:noFill/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tx1"/>
                  </a:solidFill>
                </a:rPr>
                <a:t>수면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BEC2123-1085-4AC3-8492-E45EA616188B}"/>
                </a:ext>
              </a:extLst>
            </p:cNvPr>
            <p:cNvSpPr/>
            <p:nvPr/>
          </p:nvSpPr>
          <p:spPr>
            <a:xfrm>
              <a:off x="8807830" y="4812890"/>
              <a:ext cx="898333" cy="619545"/>
            </a:xfrm>
            <a:prstGeom prst="ellipse">
              <a:avLst/>
            </a:prstGeom>
            <a:noFill/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tx1"/>
                  </a:solidFill>
                </a:rPr>
                <a:t>날씨</a:t>
              </a: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B4BF39E0-3EC7-4B36-AA22-35CF31C08FD8}"/>
                </a:ext>
              </a:extLst>
            </p:cNvPr>
            <p:cNvSpPr/>
            <p:nvPr/>
          </p:nvSpPr>
          <p:spPr>
            <a:xfrm>
              <a:off x="7644100" y="5880928"/>
              <a:ext cx="898333" cy="619545"/>
            </a:xfrm>
            <a:prstGeom prst="ellipse">
              <a:avLst/>
            </a:prstGeom>
            <a:noFill/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chemeClr val="tx1"/>
                  </a:solidFill>
                </a:rPr>
                <a:t>측정시간</a:t>
              </a: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87A715E5-98B9-4C1E-887A-C7B47D54F6F5}"/>
                </a:ext>
              </a:extLst>
            </p:cNvPr>
            <p:cNvCxnSpPr>
              <a:stCxn id="16" idx="6"/>
              <a:endCxn id="25" idx="2"/>
            </p:cNvCxnSpPr>
            <p:nvPr/>
          </p:nvCxnSpPr>
          <p:spPr>
            <a:xfrm flipV="1">
              <a:off x="3403599" y="5122662"/>
              <a:ext cx="1242535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FB44DAA-1906-42E8-9C6C-B82AA10D9FDE}"/>
                </a:ext>
              </a:extLst>
            </p:cNvPr>
            <p:cNvCxnSpPr>
              <a:stCxn id="24" idx="7"/>
              <a:endCxn id="25" idx="4"/>
            </p:cNvCxnSpPr>
            <p:nvPr/>
          </p:nvCxnSpPr>
          <p:spPr>
            <a:xfrm flipV="1">
              <a:off x="4344485" y="5432434"/>
              <a:ext cx="750816" cy="5392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772627AB-9C1C-4866-8CCE-6EBCA3210F52}"/>
                </a:ext>
              </a:extLst>
            </p:cNvPr>
            <p:cNvCxnSpPr>
              <a:cxnSpLocks/>
              <a:stCxn id="16" idx="4"/>
              <a:endCxn id="24" idx="1"/>
            </p:cNvCxnSpPr>
            <p:nvPr/>
          </p:nvCxnSpPr>
          <p:spPr>
            <a:xfrm>
              <a:off x="2954433" y="5432435"/>
              <a:ext cx="754835" cy="5392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37D18CEB-FD33-4478-8B1A-730FFC3A4CB9}"/>
                </a:ext>
              </a:extLst>
            </p:cNvPr>
            <p:cNvCxnSpPr>
              <a:stCxn id="26" idx="6"/>
              <a:endCxn id="27" idx="2"/>
            </p:cNvCxnSpPr>
            <p:nvPr/>
          </p:nvCxnSpPr>
          <p:spPr>
            <a:xfrm>
              <a:off x="7400732" y="5122663"/>
              <a:ext cx="1407098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61D2AA46-BE96-4BB2-AFB2-C7E38A5B7A2B}"/>
                </a:ext>
              </a:extLst>
            </p:cNvPr>
            <p:cNvCxnSpPr>
              <a:stCxn id="26" idx="4"/>
              <a:endCxn id="28" idx="1"/>
            </p:cNvCxnSpPr>
            <p:nvPr/>
          </p:nvCxnSpPr>
          <p:spPr>
            <a:xfrm>
              <a:off x="6951566" y="5432435"/>
              <a:ext cx="824092" cy="539223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9D91050C-BD54-4A39-8091-DFEEEA13C8C7}"/>
                </a:ext>
              </a:extLst>
            </p:cNvPr>
            <p:cNvCxnSpPr>
              <a:stCxn id="28" idx="7"/>
              <a:endCxn id="27" idx="4"/>
            </p:cNvCxnSpPr>
            <p:nvPr/>
          </p:nvCxnSpPr>
          <p:spPr>
            <a:xfrm flipV="1">
              <a:off x="8410875" y="5432435"/>
              <a:ext cx="846122" cy="539223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02C3CC43-4DB5-4649-9F56-2348F6C0A778}"/>
                </a:ext>
              </a:extLst>
            </p:cNvPr>
            <p:cNvCxnSpPr>
              <a:stCxn id="4" idx="4"/>
              <a:endCxn id="22" idx="0"/>
            </p:cNvCxnSpPr>
            <p:nvPr/>
          </p:nvCxnSpPr>
          <p:spPr>
            <a:xfrm>
              <a:off x="3691304" y="3766533"/>
              <a:ext cx="335573" cy="729748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97BBCAA9-B225-4AED-A0B2-62D78B7705BB}"/>
                </a:ext>
              </a:extLst>
            </p:cNvPr>
            <p:cNvCxnSpPr>
              <a:stCxn id="22" idx="0"/>
              <a:endCxn id="17" idx="4"/>
            </p:cNvCxnSpPr>
            <p:nvPr/>
          </p:nvCxnSpPr>
          <p:spPr>
            <a:xfrm flipV="1">
              <a:off x="4026877" y="3773384"/>
              <a:ext cx="1267558" cy="722897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5E2F6FBB-B897-410F-90E4-E6B4B43A4EC5}"/>
                </a:ext>
              </a:extLst>
            </p:cNvPr>
            <p:cNvCxnSpPr>
              <a:stCxn id="22" idx="0"/>
              <a:endCxn id="18" idx="4"/>
            </p:cNvCxnSpPr>
            <p:nvPr/>
          </p:nvCxnSpPr>
          <p:spPr>
            <a:xfrm flipV="1">
              <a:off x="4026877" y="3773384"/>
              <a:ext cx="2870689" cy="722897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326E453F-0691-4C66-A05E-3C4EA7A322C8}"/>
                </a:ext>
              </a:extLst>
            </p:cNvPr>
            <p:cNvCxnSpPr>
              <a:stCxn id="22" idx="0"/>
              <a:endCxn id="20" idx="4"/>
            </p:cNvCxnSpPr>
            <p:nvPr/>
          </p:nvCxnSpPr>
          <p:spPr>
            <a:xfrm flipV="1">
              <a:off x="4026877" y="3766532"/>
              <a:ext cx="4473820" cy="729749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2C52709-F4F4-47C1-89E2-4DA0FD6934F8}"/>
                </a:ext>
              </a:extLst>
            </p:cNvPr>
            <p:cNvCxnSpPr>
              <a:stCxn id="4" idx="4"/>
              <a:endCxn id="23" idx="0"/>
            </p:cNvCxnSpPr>
            <p:nvPr/>
          </p:nvCxnSpPr>
          <p:spPr>
            <a:xfrm>
              <a:off x="3691304" y="3766533"/>
              <a:ext cx="4401963" cy="709193"/>
            </a:xfrm>
            <a:prstGeom prst="line">
              <a:avLst/>
            </a:prstGeom>
            <a:ln w="28575">
              <a:solidFill>
                <a:srgbClr val="62BB0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D48A557-F480-43A0-9B50-C514B1E143CD}"/>
                </a:ext>
              </a:extLst>
            </p:cNvPr>
            <p:cNvCxnSpPr>
              <a:stCxn id="17" idx="4"/>
              <a:endCxn id="23" idx="0"/>
            </p:cNvCxnSpPr>
            <p:nvPr/>
          </p:nvCxnSpPr>
          <p:spPr>
            <a:xfrm>
              <a:off x="5294435" y="3773384"/>
              <a:ext cx="2798832" cy="702342"/>
            </a:xfrm>
            <a:prstGeom prst="line">
              <a:avLst/>
            </a:prstGeom>
            <a:ln w="28575">
              <a:solidFill>
                <a:srgbClr val="62BB0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FB87045D-F511-45D3-A8E3-805DF5413DDF}"/>
                </a:ext>
              </a:extLst>
            </p:cNvPr>
            <p:cNvCxnSpPr>
              <a:stCxn id="18" idx="4"/>
              <a:endCxn id="23" idx="0"/>
            </p:cNvCxnSpPr>
            <p:nvPr/>
          </p:nvCxnSpPr>
          <p:spPr>
            <a:xfrm>
              <a:off x="6897566" y="3773384"/>
              <a:ext cx="1195701" cy="702342"/>
            </a:xfrm>
            <a:prstGeom prst="line">
              <a:avLst/>
            </a:prstGeom>
            <a:ln w="28575">
              <a:solidFill>
                <a:srgbClr val="62BB0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8F0F7B32-5A46-40AD-AECE-B12D3EC7658C}"/>
                </a:ext>
              </a:extLst>
            </p:cNvPr>
            <p:cNvCxnSpPr>
              <a:stCxn id="20" idx="4"/>
              <a:endCxn id="23" idx="0"/>
            </p:cNvCxnSpPr>
            <p:nvPr/>
          </p:nvCxnSpPr>
          <p:spPr>
            <a:xfrm flipH="1">
              <a:off x="8093267" y="3766532"/>
              <a:ext cx="407430" cy="709194"/>
            </a:xfrm>
            <a:prstGeom prst="line">
              <a:avLst/>
            </a:prstGeom>
            <a:ln w="28575">
              <a:solidFill>
                <a:srgbClr val="62BB0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C5C474D-8B65-428C-A9AE-6DCA5E82B6DF}"/>
                </a:ext>
              </a:extLst>
            </p:cNvPr>
            <p:cNvSpPr/>
            <p:nvPr/>
          </p:nvSpPr>
          <p:spPr>
            <a:xfrm>
              <a:off x="2066192" y="4378569"/>
              <a:ext cx="1062351" cy="3104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생체데이터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7E48C26-1F3F-4426-B1D8-E025B19DA745}"/>
                </a:ext>
              </a:extLst>
            </p:cNvPr>
            <p:cNvSpPr/>
            <p:nvPr/>
          </p:nvSpPr>
          <p:spPr>
            <a:xfrm>
              <a:off x="8858251" y="4383046"/>
              <a:ext cx="1062351" cy="310428"/>
            </a:xfrm>
            <a:prstGeom prst="rect">
              <a:avLst/>
            </a:prstGeom>
            <a:solidFill>
              <a:srgbClr val="62BB0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환경데이터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204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75771" y="423706"/>
            <a:ext cx="6226628" cy="584775"/>
            <a:chOff x="275771" y="423706"/>
            <a:chExt cx="6226628" cy="584775"/>
          </a:xfrm>
        </p:grpSpPr>
        <p:cxnSp>
          <p:nvCxnSpPr>
            <p:cNvPr id="2" name="직선 연결선 1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275771" y="423706"/>
              <a:ext cx="14606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5. </a:t>
              </a:r>
              <a:r>
                <a:rPr kumimoji="0" lang="ko-KR" altLang="en-US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본문</a:t>
              </a:r>
              <a:endParaRPr kumimoji="0" lang="en-US" altLang="ko-KR" sz="32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0D2CE5-72DC-425C-9EE5-4EB0513C354F}"/>
              </a:ext>
            </a:extLst>
          </p:cNvPr>
          <p:cNvSpPr/>
          <p:nvPr/>
        </p:nvSpPr>
        <p:spPr>
          <a:xfrm>
            <a:off x="854575" y="1566242"/>
            <a:ext cx="11519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데이터 추출</a:t>
            </a:r>
            <a:endParaRPr kumimoji="0" lang="en-US" altLang="ko-KR" sz="2400" b="1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E49173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EAA752-7755-4B8B-AAD7-A2267B619653}"/>
              </a:ext>
            </a:extLst>
          </p:cNvPr>
          <p:cNvSpPr/>
          <p:nvPr/>
        </p:nvSpPr>
        <p:spPr>
          <a:xfrm>
            <a:off x="1190171" y="2062659"/>
            <a:ext cx="10769600" cy="871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[</a:t>
            </a:r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데이터 수집</a:t>
            </a:r>
            <a:r>
              <a:rPr lang="en-US" altLang="ko-KR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]</a:t>
            </a:r>
            <a:endParaRPr kumimoji="0" lang="en-US" altLang="ko-KR" sz="18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645654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각 생체데이터 및 환경데이터 수집은 센서 및  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활용하여 추출함 </a:t>
            </a:r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16A990-CB0A-42F2-9FB0-52B53A0FF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62643"/>
            <a:ext cx="5191125" cy="3209925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6B7AA277-5445-425C-AC7D-793BD30880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466" y="2585668"/>
            <a:ext cx="9422704" cy="377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93651096" descr="EMB00003ae08212">
            <a:extLst>
              <a:ext uri="{FF2B5EF4-FFF2-40B4-BE49-F238E27FC236}">
                <a16:creationId xmlns:a16="http://schemas.microsoft.com/office/drawing/2014/main" id="{96FBEB59-D26E-45BF-97D6-1A5E26DAB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67" y="3177619"/>
            <a:ext cx="2386900" cy="313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FE7A677C-02D6-46D6-B4AA-82D9E3691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7904" y="2285731"/>
            <a:ext cx="9735207" cy="330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393652536" descr="EMB00003ae08219">
            <a:extLst>
              <a:ext uri="{FF2B5EF4-FFF2-40B4-BE49-F238E27FC236}">
                <a16:creationId xmlns:a16="http://schemas.microsoft.com/office/drawing/2014/main" id="{E44B89BF-76CA-44CE-882F-E712677C1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767" y="3177619"/>
            <a:ext cx="2386900" cy="313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F0613A3-7276-4EF6-94A9-24B8467AB0A3}"/>
              </a:ext>
            </a:extLst>
          </p:cNvPr>
          <p:cNvSpPr/>
          <p:nvPr/>
        </p:nvSpPr>
        <p:spPr>
          <a:xfrm>
            <a:off x="10183170" y="4600280"/>
            <a:ext cx="1103955" cy="8766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07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75771" y="423706"/>
            <a:ext cx="6226628" cy="584775"/>
            <a:chOff x="275771" y="423706"/>
            <a:chExt cx="6226628" cy="584775"/>
          </a:xfrm>
        </p:grpSpPr>
        <p:cxnSp>
          <p:nvCxnSpPr>
            <p:cNvPr id="2" name="직선 연결선 1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275771" y="423706"/>
              <a:ext cx="14606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5. </a:t>
              </a:r>
              <a:r>
                <a:rPr kumimoji="0" lang="ko-KR" altLang="en-US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본문</a:t>
              </a:r>
              <a:endParaRPr kumimoji="0" lang="en-US" altLang="ko-KR" sz="32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0D2CE5-72DC-425C-9EE5-4EB0513C354F}"/>
              </a:ext>
            </a:extLst>
          </p:cNvPr>
          <p:cNvSpPr/>
          <p:nvPr/>
        </p:nvSpPr>
        <p:spPr>
          <a:xfrm>
            <a:off x="854575" y="1566242"/>
            <a:ext cx="11519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데이터 추출</a:t>
            </a:r>
            <a:endParaRPr kumimoji="0" lang="en-US" altLang="ko-KR" sz="2400" b="1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E49173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EAA752-7755-4B8B-AAD7-A2267B619653}"/>
              </a:ext>
            </a:extLst>
          </p:cNvPr>
          <p:cNvSpPr/>
          <p:nvPr/>
        </p:nvSpPr>
        <p:spPr>
          <a:xfrm>
            <a:off x="1190171" y="2062659"/>
            <a:ext cx="10769600" cy="1287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[</a:t>
            </a:r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데이터 후처리</a:t>
            </a:r>
            <a:r>
              <a:rPr lang="en-US" altLang="ko-KR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]</a:t>
            </a:r>
            <a:endParaRPr kumimoji="0" lang="en-US" altLang="ko-KR" sz="18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645654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얼굴표정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심박수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수면패턴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날씨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데이터는 바로 분류를 할 수 있게 추출되지만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뇌파와 피부전도는</a:t>
            </a:r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데이터로 추출되어  후처리 후에 분류 가능하다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7B946C-24AB-4143-973D-E7F2EF90D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121" y="3429000"/>
            <a:ext cx="6865758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5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04799" y="972455"/>
            <a:ext cx="6197600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275771" y="423706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목 차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CBBA71A-D8E5-4C4E-885E-09981483FB14}"/>
              </a:ext>
            </a:extLst>
          </p:cNvPr>
          <p:cNvSpPr/>
          <p:nvPr/>
        </p:nvSpPr>
        <p:spPr>
          <a:xfrm>
            <a:off x="9944375" y="1977684"/>
            <a:ext cx="1889662" cy="26483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C90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40039" y="4764016"/>
            <a:ext cx="1408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연구 배경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468951" y="4764016"/>
            <a:ext cx="1408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연구 주제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162646" y="4762597"/>
            <a:ext cx="18016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기반기술</a:t>
            </a:r>
            <a:endParaRPr kumimoji="0" lang="en-US" altLang="ko-KR" sz="2000" b="1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E49173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관련기술동향</a:t>
            </a:r>
            <a:endParaRPr kumimoji="0" lang="ko-KR" altLang="en-US" sz="2000" b="1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E49173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0C7C8B-BB2A-457F-BAFB-DCF3347541AB}"/>
              </a:ext>
            </a:extLst>
          </p:cNvPr>
          <p:cNvSpPr/>
          <p:nvPr/>
        </p:nvSpPr>
        <p:spPr>
          <a:xfrm>
            <a:off x="304799" y="1988835"/>
            <a:ext cx="1889662" cy="2648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C90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A6DC0E6-9EAF-4BD7-A961-3818C5A99C6A}"/>
              </a:ext>
            </a:extLst>
          </p:cNvPr>
          <p:cNvSpPr/>
          <p:nvPr/>
        </p:nvSpPr>
        <p:spPr>
          <a:xfrm>
            <a:off x="2228499" y="1988835"/>
            <a:ext cx="1889662" cy="26483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C90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0CAB589-893F-4B2C-AFF5-745DEAA82FCC}"/>
              </a:ext>
            </a:extLst>
          </p:cNvPr>
          <p:cNvSpPr/>
          <p:nvPr/>
        </p:nvSpPr>
        <p:spPr>
          <a:xfrm>
            <a:off x="4162646" y="1980496"/>
            <a:ext cx="1889662" cy="2648318"/>
          </a:xfrm>
          <a:prstGeom prst="rect">
            <a:avLst/>
          </a:prstGeom>
          <a:solidFill>
            <a:srgbClr val="E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C90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C4DE7AD-A14F-43D8-AD11-42B0FB2211A8}"/>
              </a:ext>
            </a:extLst>
          </p:cNvPr>
          <p:cNvSpPr/>
          <p:nvPr/>
        </p:nvSpPr>
        <p:spPr>
          <a:xfrm>
            <a:off x="6086345" y="1980496"/>
            <a:ext cx="1889662" cy="2648318"/>
          </a:xfrm>
          <a:prstGeom prst="rect">
            <a:avLst/>
          </a:prstGeom>
          <a:solidFill>
            <a:srgbClr val="FFC9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C90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래픽 13" descr="세계">
            <a:extLst>
              <a:ext uri="{FF2B5EF4-FFF2-40B4-BE49-F238E27FC236}">
                <a16:creationId xmlns:a16="http://schemas.microsoft.com/office/drawing/2014/main" id="{71825D85-AA67-4CE0-AF48-F2147A8F9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136" y="2478610"/>
            <a:ext cx="1230141" cy="1724018"/>
          </a:xfrm>
          <a:prstGeom prst="rect">
            <a:avLst/>
          </a:prstGeom>
        </p:spPr>
      </p:pic>
      <p:pic>
        <p:nvPicPr>
          <p:cNvPr id="18" name="그래픽 17" descr="머리와 톱니바퀴">
            <a:extLst>
              <a:ext uri="{FF2B5EF4-FFF2-40B4-BE49-F238E27FC236}">
                <a16:creationId xmlns:a16="http://schemas.microsoft.com/office/drawing/2014/main" id="{04B27178-A7F1-4DB0-9397-6F38EE9731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33798" y="2671098"/>
            <a:ext cx="1416233" cy="1267112"/>
          </a:xfrm>
          <a:prstGeom prst="rect">
            <a:avLst/>
          </a:prstGeom>
        </p:spPr>
      </p:pic>
      <p:pic>
        <p:nvPicPr>
          <p:cNvPr id="20" name="그래픽 19" descr="톱니바퀴">
            <a:extLst>
              <a:ext uri="{FF2B5EF4-FFF2-40B4-BE49-F238E27FC236}">
                <a16:creationId xmlns:a16="http://schemas.microsoft.com/office/drawing/2014/main" id="{B6326931-F347-4EF8-AA48-86AA7C7BDF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77871" y="2478610"/>
            <a:ext cx="1180178" cy="165399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621041-4F5F-4A24-A518-2CC4CFCA0696}"/>
              </a:ext>
            </a:extLst>
          </p:cNvPr>
          <p:cNvSpPr/>
          <p:nvPr/>
        </p:nvSpPr>
        <p:spPr>
          <a:xfrm>
            <a:off x="8010044" y="1977684"/>
            <a:ext cx="1889662" cy="2648318"/>
          </a:xfrm>
          <a:prstGeom prst="rect">
            <a:avLst/>
          </a:prstGeom>
          <a:solidFill>
            <a:srgbClr val="FCB5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C90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03979-31E4-44F1-A58A-887A8DB27803}"/>
              </a:ext>
            </a:extLst>
          </p:cNvPr>
          <p:cNvSpPr/>
          <p:nvPr/>
        </p:nvSpPr>
        <p:spPr>
          <a:xfrm>
            <a:off x="8291819" y="4764015"/>
            <a:ext cx="1326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결론</a:t>
            </a:r>
          </a:p>
        </p:txBody>
      </p:sp>
      <p:pic>
        <p:nvPicPr>
          <p:cNvPr id="7" name="그래픽 6" descr="신문">
            <a:extLst>
              <a:ext uri="{FF2B5EF4-FFF2-40B4-BE49-F238E27FC236}">
                <a16:creationId xmlns:a16="http://schemas.microsoft.com/office/drawing/2014/main" id="{E3F69333-F744-4844-BF03-44DDD0B8CF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11547" y="2595765"/>
            <a:ext cx="1168218" cy="1342446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1741B84E-C4D9-460A-B1E7-1745F67CB049}"/>
              </a:ext>
            </a:extLst>
          </p:cNvPr>
          <p:cNvSpPr/>
          <p:nvPr/>
        </p:nvSpPr>
        <p:spPr>
          <a:xfrm>
            <a:off x="10226150" y="4764014"/>
            <a:ext cx="1326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참고문헌</a:t>
            </a:r>
          </a:p>
        </p:txBody>
      </p:sp>
      <p:pic>
        <p:nvPicPr>
          <p:cNvPr id="6" name="그래픽 5" descr="점검 목록">
            <a:extLst>
              <a:ext uri="{FF2B5EF4-FFF2-40B4-BE49-F238E27FC236}">
                <a16:creationId xmlns:a16="http://schemas.microsoft.com/office/drawing/2014/main" id="{B9006B3F-F25D-4D73-B6AD-8C692AEFA4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93100" y="2671097"/>
            <a:ext cx="1168218" cy="1276176"/>
          </a:xfrm>
          <a:prstGeom prst="rect">
            <a:avLst/>
          </a:prstGeom>
        </p:spPr>
      </p:pic>
      <p:pic>
        <p:nvPicPr>
          <p:cNvPr id="24" name="그래픽 23" descr="점검 목록">
            <a:extLst>
              <a:ext uri="{FF2B5EF4-FFF2-40B4-BE49-F238E27FC236}">
                <a16:creationId xmlns:a16="http://schemas.microsoft.com/office/drawing/2014/main" id="{5E7B6863-0107-43AF-ABD5-514C45A4C8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45404" y="2671097"/>
            <a:ext cx="1168218" cy="127617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79E006-BC9B-47F7-BBB0-104EA02FF504}"/>
              </a:ext>
            </a:extLst>
          </p:cNvPr>
          <p:cNvSpPr/>
          <p:nvPr/>
        </p:nvSpPr>
        <p:spPr>
          <a:xfrm>
            <a:off x="6366458" y="4769529"/>
            <a:ext cx="1326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본론</a:t>
            </a:r>
          </a:p>
        </p:txBody>
      </p:sp>
    </p:spTree>
    <p:extLst>
      <p:ext uri="{BB962C8B-B14F-4D97-AF65-F5344CB8AC3E}">
        <p14:creationId xmlns:p14="http://schemas.microsoft.com/office/powerpoint/2010/main" val="277373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8AA0A75-238F-4652-A34C-D5E71E3D78FE}"/>
              </a:ext>
            </a:extLst>
          </p:cNvPr>
          <p:cNvSpPr/>
          <p:nvPr/>
        </p:nvSpPr>
        <p:spPr>
          <a:xfrm>
            <a:off x="1179200" y="2822300"/>
            <a:ext cx="10193650" cy="3611994"/>
          </a:xfrm>
          <a:prstGeom prst="rect">
            <a:avLst/>
          </a:prstGeom>
          <a:solidFill>
            <a:srgbClr val="FCB5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275771" y="423706"/>
            <a:ext cx="6226628" cy="584775"/>
            <a:chOff x="275771" y="423706"/>
            <a:chExt cx="6226628" cy="584775"/>
          </a:xfrm>
        </p:grpSpPr>
        <p:cxnSp>
          <p:nvCxnSpPr>
            <p:cNvPr id="2" name="직선 연결선 1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275771" y="423706"/>
              <a:ext cx="14606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5. </a:t>
              </a:r>
              <a:r>
                <a:rPr kumimoji="0" lang="ko-KR" altLang="en-US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본문</a:t>
              </a:r>
              <a:endParaRPr kumimoji="0" lang="en-US" altLang="ko-KR" sz="32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0D2CE5-72DC-425C-9EE5-4EB0513C354F}"/>
              </a:ext>
            </a:extLst>
          </p:cNvPr>
          <p:cNvSpPr/>
          <p:nvPr/>
        </p:nvSpPr>
        <p:spPr>
          <a:xfrm>
            <a:off x="854575" y="1566242"/>
            <a:ext cx="11519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데이터 추출</a:t>
            </a:r>
            <a:endParaRPr kumimoji="0" lang="en-US" altLang="ko-KR" sz="2400" b="1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E49173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EAA752-7755-4B8B-AAD7-A2267B619653}"/>
              </a:ext>
            </a:extLst>
          </p:cNvPr>
          <p:cNvSpPr/>
          <p:nvPr/>
        </p:nvSpPr>
        <p:spPr>
          <a:xfrm>
            <a:off x="1190171" y="2062659"/>
            <a:ext cx="10769600" cy="456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[</a:t>
            </a:r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데이터 후처리</a:t>
            </a:r>
            <a:r>
              <a:rPr lang="en-US" altLang="ko-KR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- </a:t>
            </a:r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피부전도</a:t>
            </a:r>
            <a:r>
              <a:rPr lang="en-US" altLang="ko-KR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]</a:t>
            </a:r>
            <a:endParaRPr kumimoji="0" lang="en-US" altLang="ko-KR" sz="18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645654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3869B0-F4DA-4BF0-A18F-2B4346483132}"/>
              </a:ext>
            </a:extLst>
          </p:cNvPr>
          <p:cNvSpPr txBox="1"/>
          <p:nvPr/>
        </p:nvSpPr>
        <p:spPr>
          <a:xfrm>
            <a:off x="2186859" y="3439171"/>
            <a:ext cx="666808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/>
              <a:t>변환공식 </a:t>
            </a:r>
            <a:r>
              <a:rPr lang="pt-BR" altLang="ko-KR" sz="2000" b="1" i="1" dirty="0"/>
              <a:t>EDA(Us) = ((ACD/2^n)*VCC)/0.132</a:t>
            </a:r>
            <a:endParaRPr lang="pt-BR" altLang="ko-KR" sz="2000" dirty="0"/>
          </a:p>
          <a:p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ED3153F-235A-4FF4-978E-7B143E4AA204}"/>
              </a:ext>
            </a:extLst>
          </p:cNvPr>
          <p:cNvCxnSpPr>
            <a:cxnSpLocks/>
          </p:cNvCxnSpPr>
          <p:nvPr/>
        </p:nvCxnSpPr>
        <p:spPr>
          <a:xfrm>
            <a:off x="1538859" y="4224953"/>
            <a:ext cx="648000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0D277B6-7895-4180-B457-395483653CF9}"/>
              </a:ext>
            </a:extLst>
          </p:cNvPr>
          <p:cNvSpPr txBox="1"/>
          <p:nvPr/>
        </p:nvSpPr>
        <p:spPr>
          <a:xfrm>
            <a:off x="1328724" y="4082653"/>
            <a:ext cx="85696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    </a:t>
            </a:r>
            <a:r>
              <a:rPr lang="ko-KR" altLang="en-US" b="1" dirty="0"/>
              <a:t>피부 전도 센서 범위 </a:t>
            </a:r>
            <a:r>
              <a:rPr lang="en-US" altLang="ko-KR" b="1" dirty="0"/>
              <a:t>: 0~25uS [S : siemens(</a:t>
            </a:r>
            <a:r>
              <a:rPr lang="ko-KR" altLang="en-US" b="1" dirty="0"/>
              <a:t>피부전도도 단위</a:t>
            </a:r>
            <a:r>
              <a:rPr lang="en-US" altLang="ko-KR" b="1" dirty="0"/>
              <a:t>)]</a:t>
            </a:r>
          </a:p>
          <a:p>
            <a:r>
              <a:rPr lang="en-US" altLang="ko-KR" b="1" dirty="0"/>
              <a:t>           </a:t>
            </a:r>
          </a:p>
          <a:p>
            <a:r>
              <a:rPr lang="en-US" altLang="ko-KR" b="1" dirty="0"/>
              <a:t>           ADC : </a:t>
            </a:r>
            <a:r>
              <a:rPr lang="ko-KR" altLang="en-US" b="1" dirty="0"/>
              <a:t>피부전도 센서 채널에서 </a:t>
            </a:r>
            <a:r>
              <a:rPr lang="en-US" altLang="ko-KR" b="1" dirty="0"/>
              <a:t>sampling </a:t>
            </a:r>
            <a:r>
              <a:rPr lang="ko-KR" altLang="en-US" b="1" dirty="0"/>
              <a:t>된 값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           n : </a:t>
            </a:r>
            <a:r>
              <a:rPr lang="ko-KR" altLang="en-US" b="1" dirty="0"/>
              <a:t>채널의 비트 수</a:t>
            </a:r>
            <a:endParaRPr lang="en-US" altLang="ko-KR" b="1" dirty="0"/>
          </a:p>
          <a:p>
            <a:r>
              <a:rPr lang="en-US" altLang="ko-KR" b="1" dirty="0"/>
              <a:t> </a:t>
            </a:r>
          </a:p>
          <a:p>
            <a:r>
              <a:rPr lang="en-US" altLang="ko-KR" b="1" dirty="0"/>
              <a:t>           VCC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센서 정격 전압 </a:t>
            </a:r>
            <a:r>
              <a:rPr lang="en-US" altLang="ko-KR" b="1" dirty="0"/>
              <a:t>(3.3V)</a:t>
            </a:r>
            <a:endParaRPr lang="ko-KR" altLang="en-US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27E015A-685C-4671-BFDE-E60B76343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313" y="2962596"/>
            <a:ext cx="1253254" cy="3331401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C362A87-82C0-43FA-95C7-F4E44182A051}"/>
              </a:ext>
            </a:extLst>
          </p:cNvPr>
          <p:cNvCxnSpPr>
            <a:cxnSpLocks/>
          </p:cNvCxnSpPr>
          <p:nvPr/>
        </p:nvCxnSpPr>
        <p:spPr>
          <a:xfrm>
            <a:off x="1541736" y="4805978"/>
            <a:ext cx="648000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CAF27E3-B92C-44A4-B6CC-D438925B22E8}"/>
              </a:ext>
            </a:extLst>
          </p:cNvPr>
          <p:cNvCxnSpPr>
            <a:cxnSpLocks/>
          </p:cNvCxnSpPr>
          <p:nvPr/>
        </p:nvCxnSpPr>
        <p:spPr>
          <a:xfrm>
            <a:off x="1538859" y="5391766"/>
            <a:ext cx="648000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CF0C52F-379C-4071-9E1C-ED7302FD1EC2}"/>
              </a:ext>
            </a:extLst>
          </p:cNvPr>
          <p:cNvCxnSpPr>
            <a:cxnSpLocks/>
          </p:cNvCxnSpPr>
          <p:nvPr/>
        </p:nvCxnSpPr>
        <p:spPr>
          <a:xfrm>
            <a:off x="1538859" y="5920403"/>
            <a:ext cx="648000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58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75771" y="423706"/>
            <a:ext cx="6226628" cy="584775"/>
            <a:chOff x="275771" y="423706"/>
            <a:chExt cx="6226628" cy="584775"/>
          </a:xfrm>
        </p:grpSpPr>
        <p:cxnSp>
          <p:nvCxnSpPr>
            <p:cNvPr id="2" name="직선 연결선 1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275771" y="423706"/>
              <a:ext cx="14606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5. </a:t>
              </a:r>
              <a:r>
                <a:rPr kumimoji="0" lang="ko-KR" altLang="en-US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본문</a:t>
              </a:r>
              <a:endParaRPr kumimoji="0" lang="en-US" altLang="ko-KR" sz="32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0D2CE5-72DC-425C-9EE5-4EB0513C354F}"/>
              </a:ext>
            </a:extLst>
          </p:cNvPr>
          <p:cNvSpPr/>
          <p:nvPr/>
        </p:nvSpPr>
        <p:spPr>
          <a:xfrm>
            <a:off x="854575" y="1566242"/>
            <a:ext cx="11519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데이터 추출</a:t>
            </a:r>
            <a:endParaRPr kumimoji="0" lang="en-US" altLang="ko-KR" sz="2400" b="1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E49173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EAA752-7755-4B8B-AAD7-A2267B619653}"/>
              </a:ext>
            </a:extLst>
          </p:cNvPr>
          <p:cNvSpPr/>
          <p:nvPr/>
        </p:nvSpPr>
        <p:spPr>
          <a:xfrm>
            <a:off x="1190171" y="2062659"/>
            <a:ext cx="10769600" cy="456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[</a:t>
            </a:r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데이터 후처리 </a:t>
            </a:r>
            <a:r>
              <a:rPr lang="en-US" altLang="ko-KR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- </a:t>
            </a:r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피부전도</a:t>
            </a:r>
            <a:r>
              <a:rPr lang="en-US" altLang="ko-KR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]</a:t>
            </a:r>
            <a:endParaRPr kumimoji="0" lang="en-US" altLang="ko-KR" sz="18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645654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85D5F0-A20B-4C92-8107-AA51134AD341}"/>
              </a:ext>
            </a:extLst>
          </p:cNvPr>
          <p:cNvSpPr txBox="1"/>
          <p:nvPr/>
        </p:nvSpPr>
        <p:spPr>
          <a:xfrm>
            <a:off x="2337736" y="2541035"/>
            <a:ext cx="241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1</a:t>
            </a:r>
            <a:r>
              <a:rPr lang="ko-KR" altLang="en-US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단계 데이터 측정</a:t>
            </a:r>
          </a:p>
        </p:txBody>
      </p:sp>
      <p:pic>
        <p:nvPicPr>
          <p:cNvPr id="9" name="_x393651096" descr="EMB00003ae08212">
            <a:extLst>
              <a:ext uri="{FF2B5EF4-FFF2-40B4-BE49-F238E27FC236}">
                <a16:creationId xmlns:a16="http://schemas.microsoft.com/office/drawing/2014/main" id="{C91FB502-AB10-4600-B623-C448B6A4D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904" y="2941931"/>
            <a:ext cx="2386900" cy="313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_x224096488" descr="EMB00001b441385">
            <a:extLst>
              <a:ext uri="{FF2B5EF4-FFF2-40B4-BE49-F238E27FC236}">
                <a16:creationId xmlns:a16="http://schemas.microsoft.com/office/drawing/2014/main" id="{14D42F31-EB95-41F0-B574-F88864AFD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942" y="2941930"/>
            <a:ext cx="2787650" cy="313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DC6D09E-53B8-4E0C-90BD-9659A6C7DFC7}"/>
              </a:ext>
            </a:extLst>
          </p:cNvPr>
          <p:cNvSpPr/>
          <p:nvPr/>
        </p:nvSpPr>
        <p:spPr>
          <a:xfrm>
            <a:off x="5061689" y="3358660"/>
            <a:ext cx="300559" cy="27216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B61B6F96-6EBB-4573-BA5E-764992FE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3551" y="27846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224095048" descr="EMB00001b441388">
            <a:extLst>
              <a:ext uri="{FF2B5EF4-FFF2-40B4-BE49-F238E27FC236}">
                <a16:creationId xmlns:a16="http://schemas.microsoft.com/office/drawing/2014/main" id="{C5267170-1B81-4B1E-BD62-4B1B09A68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098" y="3165586"/>
            <a:ext cx="3340394" cy="288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057A20B-19CA-4C76-B5E1-1DD6077FD104}"/>
              </a:ext>
            </a:extLst>
          </p:cNvPr>
          <p:cNvSpPr txBox="1"/>
          <p:nvPr/>
        </p:nvSpPr>
        <p:spPr>
          <a:xfrm>
            <a:off x="8248042" y="2366936"/>
            <a:ext cx="2591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2</a:t>
            </a:r>
            <a:r>
              <a:rPr lang="ko-KR" altLang="en-US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단계 </a:t>
            </a:r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-</a:t>
            </a:r>
            <a:r>
              <a:rPr lang="ko-KR" altLang="en-US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 </a:t>
            </a:r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Raw </a:t>
            </a:r>
            <a:r>
              <a:rPr lang="ko-KR" altLang="en-US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데이터 처리 후 </a:t>
            </a:r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csv</a:t>
            </a:r>
            <a:r>
              <a:rPr lang="ko-KR" altLang="en-US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파일 저장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8F1D167-5DCE-4C7D-97F2-3224AD457A1B}"/>
              </a:ext>
            </a:extLst>
          </p:cNvPr>
          <p:cNvCxnSpPr/>
          <p:nvPr/>
        </p:nvCxnSpPr>
        <p:spPr>
          <a:xfrm>
            <a:off x="6153441" y="4513468"/>
            <a:ext cx="1683657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95EBACB-2239-4BB0-B922-4095D2994452}"/>
              </a:ext>
            </a:extLst>
          </p:cNvPr>
          <p:cNvSpPr txBox="1"/>
          <p:nvPr/>
        </p:nvSpPr>
        <p:spPr>
          <a:xfrm>
            <a:off x="6096000" y="4141791"/>
            <a:ext cx="206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</a:rPr>
              <a:t>변환 공식 적용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BBEC7EB-3B68-4328-8A41-D408590C82D3}"/>
              </a:ext>
            </a:extLst>
          </p:cNvPr>
          <p:cNvSpPr/>
          <p:nvPr/>
        </p:nvSpPr>
        <p:spPr>
          <a:xfrm>
            <a:off x="8953779" y="3185887"/>
            <a:ext cx="727250" cy="28665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77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8AA0A75-238F-4652-A34C-D5E71E3D78FE}"/>
              </a:ext>
            </a:extLst>
          </p:cNvPr>
          <p:cNvSpPr/>
          <p:nvPr/>
        </p:nvSpPr>
        <p:spPr>
          <a:xfrm>
            <a:off x="1736431" y="2765148"/>
            <a:ext cx="7788569" cy="3611994"/>
          </a:xfrm>
          <a:prstGeom prst="rect">
            <a:avLst/>
          </a:prstGeom>
          <a:solidFill>
            <a:srgbClr val="FCB5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275771" y="423706"/>
            <a:ext cx="6226628" cy="584775"/>
            <a:chOff x="275771" y="423706"/>
            <a:chExt cx="6226628" cy="584775"/>
          </a:xfrm>
        </p:grpSpPr>
        <p:cxnSp>
          <p:nvCxnSpPr>
            <p:cNvPr id="2" name="직선 연결선 1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275771" y="423706"/>
              <a:ext cx="14606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5. </a:t>
              </a:r>
              <a:r>
                <a:rPr kumimoji="0" lang="ko-KR" altLang="en-US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본문</a:t>
              </a:r>
              <a:endParaRPr kumimoji="0" lang="en-US" altLang="ko-KR" sz="32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0D2CE5-72DC-425C-9EE5-4EB0513C354F}"/>
              </a:ext>
            </a:extLst>
          </p:cNvPr>
          <p:cNvSpPr/>
          <p:nvPr/>
        </p:nvSpPr>
        <p:spPr>
          <a:xfrm>
            <a:off x="854575" y="1566242"/>
            <a:ext cx="11519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데이터 추출</a:t>
            </a:r>
            <a:endParaRPr kumimoji="0" lang="en-US" altLang="ko-KR" sz="2400" b="1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E49173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EAA752-7755-4B8B-AAD7-A2267B619653}"/>
              </a:ext>
            </a:extLst>
          </p:cNvPr>
          <p:cNvSpPr/>
          <p:nvPr/>
        </p:nvSpPr>
        <p:spPr>
          <a:xfrm>
            <a:off x="1190171" y="2062659"/>
            <a:ext cx="10769600" cy="456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[</a:t>
            </a:r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데이터 후처리</a:t>
            </a:r>
            <a:r>
              <a:rPr lang="en-US" altLang="ko-KR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- </a:t>
            </a:r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뇌파</a:t>
            </a:r>
            <a:r>
              <a:rPr lang="en-US" altLang="ko-KR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]</a:t>
            </a:r>
            <a:endParaRPr kumimoji="0" lang="en-US" altLang="ko-KR" sz="18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645654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ED3153F-235A-4FF4-978E-7B143E4AA204}"/>
              </a:ext>
            </a:extLst>
          </p:cNvPr>
          <p:cNvCxnSpPr>
            <a:cxnSpLocks/>
          </p:cNvCxnSpPr>
          <p:nvPr/>
        </p:nvCxnSpPr>
        <p:spPr>
          <a:xfrm>
            <a:off x="2096089" y="3267689"/>
            <a:ext cx="648000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0D277B6-7895-4180-B457-395483653CF9}"/>
              </a:ext>
            </a:extLst>
          </p:cNvPr>
          <p:cNvSpPr txBox="1"/>
          <p:nvPr/>
        </p:nvSpPr>
        <p:spPr>
          <a:xfrm>
            <a:off x="1885948" y="3090521"/>
            <a:ext cx="85696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           뇌파 범위 </a:t>
            </a:r>
            <a:r>
              <a:rPr lang="en-US" altLang="ko-KR" b="1" dirty="0"/>
              <a:t>: 0~60hz</a:t>
            </a:r>
          </a:p>
          <a:p>
            <a:endParaRPr lang="en-US" altLang="ko-KR" b="1" dirty="0"/>
          </a:p>
          <a:p>
            <a:r>
              <a:rPr lang="ko-KR" altLang="en-US" b="1" dirty="0"/>
              <a:t>  센서에서 제공받은 </a:t>
            </a:r>
            <a:r>
              <a:rPr lang="en-US" altLang="ko-KR" b="1" dirty="0"/>
              <a:t>raw</a:t>
            </a:r>
            <a:r>
              <a:rPr lang="ko-KR" altLang="en-US" b="1" dirty="0"/>
              <a:t>데이터를 주파수영역에서의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  파워 스펙트럼 값으로 변환 할 필요가 있음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           </a:t>
            </a:r>
            <a:r>
              <a:rPr lang="ko-KR" altLang="en-US" b="1" dirty="0"/>
              <a:t>샘플링 주파수 </a:t>
            </a:r>
            <a:r>
              <a:rPr lang="en-US" altLang="ko-KR" b="1" dirty="0"/>
              <a:t>: 250hz</a:t>
            </a:r>
          </a:p>
          <a:p>
            <a:endParaRPr lang="en-US" altLang="ko-KR" b="1" dirty="0"/>
          </a:p>
          <a:p>
            <a:r>
              <a:rPr lang="en-US" altLang="ko-KR" b="1" dirty="0"/>
              <a:t>           </a:t>
            </a:r>
            <a:r>
              <a:rPr lang="ko-KR" altLang="en-US" b="1" dirty="0"/>
              <a:t>샘플 사이즈 </a:t>
            </a:r>
            <a:r>
              <a:rPr lang="en-US" altLang="ko-KR" b="1" dirty="0"/>
              <a:t>: 256(</a:t>
            </a:r>
            <a:r>
              <a:rPr lang="ko-KR" altLang="en-US" b="1" dirty="0"/>
              <a:t>주파수 분해능 </a:t>
            </a:r>
            <a:r>
              <a:rPr lang="en-US" altLang="ko-KR" b="1" dirty="0"/>
              <a:t>(0.976sec)</a:t>
            </a:r>
          </a:p>
          <a:p>
            <a:r>
              <a:rPr lang="en-US" altLang="ko-KR" b="1" dirty="0"/>
              <a:t> 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C362A87-82C0-43FA-95C7-F4E44182A051}"/>
              </a:ext>
            </a:extLst>
          </p:cNvPr>
          <p:cNvCxnSpPr>
            <a:cxnSpLocks/>
          </p:cNvCxnSpPr>
          <p:nvPr/>
        </p:nvCxnSpPr>
        <p:spPr>
          <a:xfrm>
            <a:off x="2096089" y="4948862"/>
            <a:ext cx="648000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CAF27E3-B92C-44A4-B6CC-D438925B22E8}"/>
              </a:ext>
            </a:extLst>
          </p:cNvPr>
          <p:cNvCxnSpPr>
            <a:cxnSpLocks/>
          </p:cNvCxnSpPr>
          <p:nvPr/>
        </p:nvCxnSpPr>
        <p:spPr>
          <a:xfrm>
            <a:off x="2096089" y="5477500"/>
            <a:ext cx="648000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5020ED4E-A237-433F-9557-2EA12F9A8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62" y="2858878"/>
            <a:ext cx="1095377" cy="342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8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75771" y="423706"/>
            <a:ext cx="6226628" cy="584775"/>
            <a:chOff x="275771" y="423706"/>
            <a:chExt cx="6226628" cy="584775"/>
          </a:xfrm>
        </p:grpSpPr>
        <p:cxnSp>
          <p:nvCxnSpPr>
            <p:cNvPr id="2" name="직선 연결선 1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275771" y="423706"/>
              <a:ext cx="14606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5. </a:t>
              </a:r>
              <a:r>
                <a:rPr kumimoji="0" lang="ko-KR" altLang="en-US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본문</a:t>
              </a:r>
              <a:endParaRPr kumimoji="0" lang="en-US" altLang="ko-KR" sz="32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0D2CE5-72DC-425C-9EE5-4EB0513C354F}"/>
              </a:ext>
            </a:extLst>
          </p:cNvPr>
          <p:cNvSpPr/>
          <p:nvPr/>
        </p:nvSpPr>
        <p:spPr>
          <a:xfrm>
            <a:off x="854575" y="1566242"/>
            <a:ext cx="11519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데이터 추출</a:t>
            </a:r>
            <a:endParaRPr kumimoji="0" lang="en-US" altLang="ko-KR" sz="2400" b="1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E49173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EAA752-7755-4B8B-AAD7-A2267B619653}"/>
              </a:ext>
            </a:extLst>
          </p:cNvPr>
          <p:cNvSpPr/>
          <p:nvPr/>
        </p:nvSpPr>
        <p:spPr>
          <a:xfrm>
            <a:off x="1190171" y="2062659"/>
            <a:ext cx="10769600" cy="456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[</a:t>
            </a:r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데이터 후처리 </a:t>
            </a:r>
            <a:r>
              <a:rPr lang="en-US" altLang="ko-KR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- </a:t>
            </a:r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뇌파</a:t>
            </a:r>
            <a:r>
              <a:rPr lang="en-US" altLang="ko-KR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]</a:t>
            </a:r>
            <a:endParaRPr kumimoji="0" lang="en-US" altLang="ko-KR" sz="18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645654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85D5F0-A20B-4C92-8107-AA51134AD341}"/>
              </a:ext>
            </a:extLst>
          </p:cNvPr>
          <p:cNvSpPr txBox="1"/>
          <p:nvPr/>
        </p:nvSpPr>
        <p:spPr>
          <a:xfrm>
            <a:off x="2337736" y="2541035"/>
            <a:ext cx="241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1</a:t>
            </a:r>
            <a:r>
              <a:rPr lang="ko-KR" altLang="en-US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단계 데이터 측정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57A20B-19CA-4C76-B5E1-1DD6077FD104}"/>
              </a:ext>
            </a:extLst>
          </p:cNvPr>
          <p:cNvSpPr txBox="1"/>
          <p:nvPr/>
        </p:nvSpPr>
        <p:spPr>
          <a:xfrm>
            <a:off x="8248042" y="2366936"/>
            <a:ext cx="2591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2</a:t>
            </a:r>
            <a:r>
              <a:rPr lang="ko-KR" altLang="en-US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단계 </a:t>
            </a:r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-</a:t>
            </a:r>
            <a:r>
              <a:rPr lang="ko-KR" altLang="en-US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 </a:t>
            </a:r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Raw </a:t>
            </a:r>
            <a:r>
              <a:rPr lang="ko-KR" altLang="en-US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데이터 처리 후 </a:t>
            </a:r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csv</a:t>
            </a:r>
            <a:r>
              <a:rPr lang="ko-KR" altLang="en-US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파일 저장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3C811BE-4CB1-4BA0-8DB7-524C23D1E6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52380" y="255447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24096008" descr="EMB00001b441391">
            <a:extLst>
              <a:ext uri="{FF2B5EF4-FFF2-40B4-BE49-F238E27FC236}">
                <a16:creationId xmlns:a16="http://schemas.microsoft.com/office/drawing/2014/main" id="{BA6A8C88-B7EC-4638-8FD3-20AE20295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462" y="3025123"/>
            <a:ext cx="2611437" cy="313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_x393652536" descr="EMB00003ae08219">
            <a:extLst>
              <a:ext uri="{FF2B5EF4-FFF2-40B4-BE49-F238E27FC236}">
                <a16:creationId xmlns:a16="http://schemas.microsoft.com/office/drawing/2014/main" id="{EB5285A5-BB27-42D4-8748-217DFE652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757" y="3011679"/>
            <a:ext cx="2386900" cy="313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03945ABF-3326-4B6C-9F1E-A1D775714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3959" y="2377422"/>
            <a:ext cx="13932329" cy="478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224095688" descr="EMB00001b441394">
            <a:extLst>
              <a:ext uri="{FF2B5EF4-FFF2-40B4-BE49-F238E27FC236}">
                <a16:creationId xmlns:a16="http://schemas.microsoft.com/office/drawing/2014/main" id="{DFF37F52-BAB2-4D62-B5DB-333E34FE1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161" y="3103848"/>
            <a:ext cx="2817305" cy="298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B70E55C-593F-45A5-B8EB-D637A0C79F45}"/>
              </a:ext>
            </a:extLst>
          </p:cNvPr>
          <p:cNvCxnSpPr>
            <a:stCxn id="2049" idx="3"/>
            <a:endCxn id="2051" idx="1"/>
          </p:cNvCxnSpPr>
          <p:nvPr/>
        </p:nvCxnSpPr>
        <p:spPr>
          <a:xfrm>
            <a:off x="5946899" y="4594315"/>
            <a:ext cx="2091262" cy="3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47189A9-AAB6-4C22-B095-D5AAFEE6E109}"/>
              </a:ext>
            </a:extLst>
          </p:cNvPr>
          <p:cNvSpPr txBox="1"/>
          <p:nvPr/>
        </p:nvSpPr>
        <p:spPr>
          <a:xfrm>
            <a:off x="6021449" y="3947984"/>
            <a:ext cx="1942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FFT</a:t>
            </a:r>
            <a:r>
              <a:rPr lang="ko-KR" altLang="en-US" dirty="0">
                <a:solidFill>
                  <a:srgbClr val="C00000"/>
                </a:solidFill>
              </a:rPr>
              <a:t>연산을 통한 파워 스펙트럼</a:t>
            </a:r>
          </a:p>
        </p:txBody>
      </p:sp>
    </p:spTree>
    <p:extLst>
      <p:ext uri="{BB962C8B-B14F-4D97-AF65-F5344CB8AC3E}">
        <p14:creationId xmlns:p14="http://schemas.microsoft.com/office/powerpoint/2010/main" val="41635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75771" y="423706"/>
            <a:ext cx="6226628" cy="584775"/>
            <a:chOff x="275771" y="423706"/>
            <a:chExt cx="6226628" cy="584775"/>
          </a:xfrm>
        </p:grpSpPr>
        <p:cxnSp>
          <p:nvCxnSpPr>
            <p:cNvPr id="2" name="직선 연결선 1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275771" y="423706"/>
              <a:ext cx="14606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5. </a:t>
              </a:r>
              <a:r>
                <a:rPr kumimoji="0" lang="ko-KR" altLang="en-US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본문</a:t>
              </a:r>
              <a:endParaRPr kumimoji="0" lang="en-US" altLang="ko-KR" sz="32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0D2CE5-72DC-425C-9EE5-4EB0513C354F}"/>
              </a:ext>
            </a:extLst>
          </p:cNvPr>
          <p:cNvSpPr/>
          <p:nvPr/>
        </p:nvSpPr>
        <p:spPr>
          <a:xfrm>
            <a:off x="854575" y="1566242"/>
            <a:ext cx="11519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데이터 추출</a:t>
            </a:r>
            <a:endParaRPr kumimoji="0" lang="en-US" altLang="ko-KR" sz="2400" b="1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E49173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EAA752-7755-4B8B-AAD7-A2267B619653}"/>
              </a:ext>
            </a:extLst>
          </p:cNvPr>
          <p:cNvSpPr/>
          <p:nvPr/>
        </p:nvSpPr>
        <p:spPr>
          <a:xfrm>
            <a:off x="1190171" y="2062659"/>
            <a:ext cx="10769600" cy="871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[</a:t>
            </a:r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데이터 지표에 따라 분류</a:t>
            </a:r>
            <a:r>
              <a:rPr lang="en-US" altLang="ko-KR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]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데이터들을 해당 지표에 따라 분류하고 각각의 데이터를 하나의 데이터셋으로 병합함 </a:t>
            </a:r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ADC694-8513-4B2A-BE57-6EACF7D84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546" y="3174251"/>
            <a:ext cx="5384117" cy="3302042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3933A7AE-6E11-4561-8B02-EA9895C01F24}"/>
              </a:ext>
            </a:extLst>
          </p:cNvPr>
          <p:cNvGrpSpPr/>
          <p:nvPr/>
        </p:nvGrpSpPr>
        <p:grpSpPr>
          <a:xfrm>
            <a:off x="6627878" y="3279597"/>
            <a:ext cx="5324420" cy="3372636"/>
            <a:chOff x="715295" y="3343109"/>
            <a:chExt cx="5324420" cy="3372636"/>
          </a:xfrm>
        </p:grpSpPr>
        <p:pic>
          <p:nvPicPr>
            <p:cNvPr id="2050" name="Picture 2" descr="ê´ë ¨ ì´ë¯¸ì§">
              <a:extLst>
                <a:ext uri="{FF2B5EF4-FFF2-40B4-BE49-F238E27FC236}">
                  <a16:creationId xmlns:a16="http://schemas.microsoft.com/office/drawing/2014/main" id="{99B2B2A1-DA61-437E-9131-2F24749054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5947" y="3562521"/>
              <a:ext cx="618156" cy="678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ê´ë ¨ ì´ë¯¸ì§">
              <a:extLst>
                <a:ext uri="{FF2B5EF4-FFF2-40B4-BE49-F238E27FC236}">
                  <a16:creationId xmlns:a16="http://schemas.microsoft.com/office/drawing/2014/main" id="{C8C915C6-BB99-4291-9678-F6266B9F6B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5083" y="4000771"/>
              <a:ext cx="1579335" cy="1733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ê´ë ¨ ì´ë¯¸ì§">
              <a:extLst>
                <a:ext uri="{FF2B5EF4-FFF2-40B4-BE49-F238E27FC236}">
                  <a16:creationId xmlns:a16="http://schemas.microsoft.com/office/drawing/2014/main" id="{537254AF-68DC-417D-8CD4-6F25D48CE7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6393" y="4444133"/>
              <a:ext cx="618156" cy="678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ê´ë ¨ ì´ë¯¸ì§">
              <a:extLst>
                <a:ext uri="{FF2B5EF4-FFF2-40B4-BE49-F238E27FC236}">
                  <a16:creationId xmlns:a16="http://schemas.microsoft.com/office/drawing/2014/main" id="{1DBE51DB-D1CD-4C62-82CA-C0E276A8FC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368" y="4906177"/>
              <a:ext cx="618156" cy="678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ê´ë ¨ ì´ë¯¸ì§">
              <a:extLst>
                <a:ext uri="{FF2B5EF4-FFF2-40B4-BE49-F238E27FC236}">
                  <a16:creationId xmlns:a16="http://schemas.microsoft.com/office/drawing/2014/main" id="{E3A1636F-93B6-45AD-9973-1CF4CDAB02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2034" y="5683516"/>
              <a:ext cx="618156" cy="678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ê´ë ¨ ì´ë¯¸ì§">
              <a:extLst>
                <a:ext uri="{FF2B5EF4-FFF2-40B4-BE49-F238E27FC236}">
                  <a16:creationId xmlns:a16="http://schemas.microsoft.com/office/drawing/2014/main" id="{0F986FE3-A4B4-4028-81A5-ED20D2BE20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5515" y="3343109"/>
              <a:ext cx="618156" cy="678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ê´ë ¨ ì´ë¯¸ì§">
              <a:extLst>
                <a:ext uri="{FF2B5EF4-FFF2-40B4-BE49-F238E27FC236}">
                  <a16:creationId xmlns:a16="http://schemas.microsoft.com/office/drawing/2014/main" id="{19C08C6A-BD54-4327-AEEC-BB60F6CC6A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5542" y="5836747"/>
              <a:ext cx="618156" cy="678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91F12F-2FB1-4930-B87E-F1AE85B49B56}"/>
                </a:ext>
              </a:extLst>
            </p:cNvPr>
            <p:cNvSpPr txBox="1"/>
            <p:nvPr/>
          </p:nvSpPr>
          <p:spPr>
            <a:xfrm>
              <a:off x="4245083" y="5683516"/>
              <a:ext cx="17946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병합 데이터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D4918E-7102-4570-B3B2-A065BFF8AF87}"/>
                </a:ext>
              </a:extLst>
            </p:cNvPr>
            <p:cNvSpPr txBox="1"/>
            <p:nvPr/>
          </p:nvSpPr>
          <p:spPr>
            <a:xfrm>
              <a:off x="1135744" y="4191860"/>
              <a:ext cx="9888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/>
                <a:t>심박수</a:t>
              </a:r>
              <a:endParaRPr lang="ko-KR" altLang="en-US" sz="10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5988F77-E861-49F6-AE33-1E2796EB1E95}"/>
                </a:ext>
              </a:extLst>
            </p:cNvPr>
            <p:cNvSpPr txBox="1"/>
            <p:nvPr/>
          </p:nvSpPr>
          <p:spPr>
            <a:xfrm>
              <a:off x="2605739" y="4000771"/>
              <a:ext cx="9888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피부전도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28954D-408F-4E02-A757-A1388EB2D85B}"/>
                </a:ext>
              </a:extLst>
            </p:cNvPr>
            <p:cNvSpPr txBox="1"/>
            <p:nvPr/>
          </p:nvSpPr>
          <p:spPr>
            <a:xfrm>
              <a:off x="1775200" y="5122334"/>
              <a:ext cx="9888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뇌파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93B6FFE-78DD-47D2-909A-B084F7D03BE7}"/>
                </a:ext>
              </a:extLst>
            </p:cNvPr>
            <p:cNvSpPr txBox="1"/>
            <p:nvPr/>
          </p:nvSpPr>
          <p:spPr>
            <a:xfrm>
              <a:off x="715295" y="5560405"/>
              <a:ext cx="9888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얼굴표정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D6CB0E1-06C9-4063-A95D-62AF1503D147}"/>
                </a:ext>
              </a:extLst>
            </p:cNvPr>
            <p:cNvSpPr txBox="1"/>
            <p:nvPr/>
          </p:nvSpPr>
          <p:spPr>
            <a:xfrm>
              <a:off x="1491187" y="6343141"/>
              <a:ext cx="9888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수면시간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C66B88-6D59-4FBB-8C99-CC7A6B618868}"/>
                </a:ext>
              </a:extLst>
            </p:cNvPr>
            <p:cNvSpPr txBox="1"/>
            <p:nvPr/>
          </p:nvSpPr>
          <p:spPr>
            <a:xfrm>
              <a:off x="2460399" y="6469524"/>
              <a:ext cx="9888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날씨</a:t>
              </a:r>
            </a:p>
          </p:txBody>
        </p:sp>
        <p:sp>
          <p:nvSpPr>
            <p:cNvPr id="28" name="화살표: 아래쪽 27">
              <a:extLst>
                <a:ext uri="{FF2B5EF4-FFF2-40B4-BE49-F238E27FC236}">
                  <a16:creationId xmlns:a16="http://schemas.microsoft.com/office/drawing/2014/main" id="{D0676D1D-61C2-42ED-875B-77BD997A90CF}"/>
                </a:ext>
              </a:extLst>
            </p:cNvPr>
            <p:cNvSpPr/>
            <p:nvPr/>
          </p:nvSpPr>
          <p:spPr>
            <a:xfrm rot="18621114">
              <a:off x="3570516" y="3932686"/>
              <a:ext cx="384465" cy="669457"/>
            </a:xfrm>
            <a:prstGeom prst="downArrow">
              <a:avLst/>
            </a:prstGeom>
            <a:solidFill>
              <a:srgbClr val="62BB0B"/>
            </a:solidFill>
            <a:ln>
              <a:solidFill>
                <a:srgbClr val="62BB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화살표: 아래쪽 29">
              <a:extLst>
                <a:ext uri="{FF2B5EF4-FFF2-40B4-BE49-F238E27FC236}">
                  <a16:creationId xmlns:a16="http://schemas.microsoft.com/office/drawing/2014/main" id="{851302C6-5CE0-40DB-9DAF-CAC7C2F077BC}"/>
                </a:ext>
              </a:extLst>
            </p:cNvPr>
            <p:cNvSpPr/>
            <p:nvPr/>
          </p:nvSpPr>
          <p:spPr>
            <a:xfrm rot="16200000">
              <a:off x="2977629" y="4554056"/>
              <a:ext cx="384465" cy="669457"/>
            </a:xfrm>
            <a:prstGeom prst="downArrow">
              <a:avLst/>
            </a:prstGeom>
            <a:solidFill>
              <a:srgbClr val="62BB0B"/>
            </a:solidFill>
            <a:ln>
              <a:solidFill>
                <a:srgbClr val="62BB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화살표: 아래쪽 30">
              <a:extLst>
                <a:ext uri="{FF2B5EF4-FFF2-40B4-BE49-F238E27FC236}">
                  <a16:creationId xmlns:a16="http://schemas.microsoft.com/office/drawing/2014/main" id="{94D2E4E5-63FB-427B-8CD5-863859322012}"/>
                </a:ext>
              </a:extLst>
            </p:cNvPr>
            <p:cNvSpPr/>
            <p:nvPr/>
          </p:nvSpPr>
          <p:spPr>
            <a:xfrm rot="14655839">
              <a:off x="3482748" y="5183507"/>
              <a:ext cx="384465" cy="669457"/>
            </a:xfrm>
            <a:prstGeom prst="downArrow">
              <a:avLst/>
            </a:prstGeom>
            <a:solidFill>
              <a:srgbClr val="62BB0B"/>
            </a:solidFill>
            <a:ln>
              <a:solidFill>
                <a:srgbClr val="62BB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3788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75771" y="423706"/>
            <a:ext cx="6226628" cy="584775"/>
            <a:chOff x="275771" y="423706"/>
            <a:chExt cx="6226628" cy="584775"/>
          </a:xfrm>
        </p:grpSpPr>
        <p:cxnSp>
          <p:nvCxnSpPr>
            <p:cNvPr id="2" name="직선 연결선 1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275771" y="423706"/>
              <a:ext cx="14606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5. </a:t>
              </a:r>
              <a:r>
                <a:rPr kumimoji="0" lang="ko-KR" altLang="en-US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본문</a:t>
              </a:r>
              <a:endParaRPr kumimoji="0" lang="en-US" altLang="ko-KR" sz="32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0D2CE5-72DC-425C-9EE5-4EB0513C354F}"/>
              </a:ext>
            </a:extLst>
          </p:cNvPr>
          <p:cNvSpPr/>
          <p:nvPr/>
        </p:nvSpPr>
        <p:spPr>
          <a:xfrm>
            <a:off x="854575" y="1566242"/>
            <a:ext cx="11519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데이터 추출</a:t>
            </a:r>
            <a:endParaRPr kumimoji="0" lang="en-US" altLang="ko-KR" sz="2400" b="1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E49173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EAA752-7755-4B8B-AAD7-A2267B619653}"/>
              </a:ext>
            </a:extLst>
          </p:cNvPr>
          <p:cNvSpPr/>
          <p:nvPr/>
        </p:nvSpPr>
        <p:spPr>
          <a:xfrm>
            <a:off x="1190171" y="2062659"/>
            <a:ext cx="10769600" cy="1702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[</a:t>
            </a:r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데이터 </a:t>
            </a:r>
            <a:r>
              <a:rPr lang="ko-KR" altLang="en-US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재분류</a:t>
            </a:r>
            <a:r>
              <a:rPr lang="en-US" altLang="ko-KR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]</a:t>
            </a:r>
          </a:p>
          <a:p>
            <a:pPr marL="342900" lvl="0" indent="-342900">
              <a:lnSpc>
                <a:spcPct val="150000"/>
              </a:lnSpc>
              <a:buAutoNum type="arabicPeriod"/>
              <a:defRPr/>
            </a:pP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감정에 따라 생체데이터 간의 연관성을 분석하기 위해서 감정지표 기준으로 데이터셋을 재 분류함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lvl="0" indent="-342900">
              <a:lnSpc>
                <a:spcPct val="150000"/>
              </a:lnSpc>
              <a:buAutoNum type="arabicPeriod"/>
              <a:defRPr/>
            </a:pP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환경적 영향에 따라 생체데이터 간의 연관성을 분석하기 위해서 환경지표 기준으로 데이터셋을 </a:t>
            </a:r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재 분류함</a:t>
            </a:r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" descr="ê´ë ¨ ì´ë¯¸ì§">
            <a:extLst>
              <a:ext uri="{FF2B5EF4-FFF2-40B4-BE49-F238E27FC236}">
                <a16:creationId xmlns:a16="http://schemas.microsoft.com/office/drawing/2014/main" id="{2F332D95-FC55-463C-A0B8-74C5CA4F6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412" y="4037046"/>
            <a:ext cx="618156" cy="67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ê´ë ¨ ì´ë¯¸ì§">
            <a:extLst>
              <a:ext uri="{FF2B5EF4-FFF2-40B4-BE49-F238E27FC236}">
                <a16:creationId xmlns:a16="http://schemas.microsoft.com/office/drawing/2014/main" id="{821C19DE-AD85-4B62-B641-0464BAED4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525" y="4037046"/>
            <a:ext cx="1579335" cy="173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ê´ë ¨ ì´ë¯¸ì§">
            <a:extLst>
              <a:ext uri="{FF2B5EF4-FFF2-40B4-BE49-F238E27FC236}">
                <a16:creationId xmlns:a16="http://schemas.microsoft.com/office/drawing/2014/main" id="{A56B3455-FBB7-4710-A890-F0275DA3C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61" y="4327118"/>
            <a:ext cx="618156" cy="67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ê´ë ¨ ì´ë¯¸ì§">
            <a:extLst>
              <a:ext uri="{FF2B5EF4-FFF2-40B4-BE49-F238E27FC236}">
                <a16:creationId xmlns:a16="http://schemas.microsoft.com/office/drawing/2014/main" id="{A14EC8BE-5CE9-4B3C-A1C5-96E99C0E1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605" y="5058507"/>
            <a:ext cx="618156" cy="67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ê´ë ¨ ì´ë¯¸ì§">
            <a:extLst>
              <a:ext uri="{FF2B5EF4-FFF2-40B4-BE49-F238E27FC236}">
                <a16:creationId xmlns:a16="http://schemas.microsoft.com/office/drawing/2014/main" id="{0A73A185-D2BE-408E-B61A-2F3299C83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788" y="5431374"/>
            <a:ext cx="618156" cy="67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584D58F-B622-4B6D-BDBE-BEC782D17E89}"/>
              </a:ext>
            </a:extLst>
          </p:cNvPr>
          <p:cNvSpPr txBox="1"/>
          <p:nvPr/>
        </p:nvSpPr>
        <p:spPr>
          <a:xfrm>
            <a:off x="1407525" y="5719791"/>
            <a:ext cx="179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병합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5EA6E9-67F2-4C7D-AB23-000FB52F80D6}"/>
              </a:ext>
            </a:extLst>
          </p:cNvPr>
          <p:cNvSpPr txBox="1"/>
          <p:nvPr/>
        </p:nvSpPr>
        <p:spPr>
          <a:xfrm>
            <a:off x="3751209" y="4666385"/>
            <a:ext cx="9888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즐거움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9F01CB-9A5A-4E1F-B08B-276F96B93E79}"/>
              </a:ext>
            </a:extLst>
          </p:cNvPr>
          <p:cNvSpPr txBox="1"/>
          <p:nvPr/>
        </p:nvSpPr>
        <p:spPr>
          <a:xfrm>
            <a:off x="4674046" y="4990135"/>
            <a:ext cx="9888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슬픔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5F65842-A3BD-4289-B4F5-A0F870E01EB9}"/>
              </a:ext>
            </a:extLst>
          </p:cNvPr>
          <p:cNvSpPr txBox="1"/>
          <p:nvPr/>
        </p:nvSpPr>
        <p:spPr>
          <a:xfrm>
            <a:off x="3768532" y="5712735"/>
            <a:ext cx="9888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놀라움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3091CB-E516-487B-98E5-81C0E93E78F1}"/>
              </a:ext>
            </a:extLst>
          </p:cNvPr>
          <p:cNvSpPr txBox="1"/>
          <p:nvPr/>
        </p:nvSpPr>
        <p:spPr>
          <a:xfrm>
            <a:off x="4660941" y="6090999"/>
            <a:ext cx="9888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화남</a:t>
            </a:r>
          </a:p>
        </p:txBody>
      </p:sp>
      <p:sp>
        <p:nvSpPr>
          <p:cNvPr id="44" name="화살표: 아래쪽 43">
            <a:extLst>
              <a:ext uri="{FF2B5EF4-FFF2-40B4-BE49-F238E27FC236}">
                <a16:creationId xmlns:a16="http://schemas.microsoft.com/office/drawing/2014/main" id="{FAB7201B-92B6-4582-94DE-2239E7D6DAC8}"/>
              </a:ext>
            </a:extLst>
          </p:cNvPr>
          <p:cNvSpPr/>
          <p:nvPr/>
        </p:nvSpPr>
        <p:spPr>
          <a:xfrm rot="16200000">
            <a:off x="3161378" y="4626043"/>
            <a:ext cx="384465" cy="669457"/>
          </a:xfrm>
          <a:prstGeom prst="downArrow">
            <a:avLst/>
          </a:prstGeom>
          <a:solidFill>
            <a:srgbClr val="62BB0B"/>
          </a:solidFill>
          <a:ln>
            <a:solidFill>
              <a:srgbClr val="62B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6" name="Picture 2" descr="ê´ë ¨ ì´ë¯¸ì§">
            <a:extLst>
              <a:ext uri="{FF2B5EF4-FFF2-40B4-BE49-F238E27FC236}">
                <a16:creationId xmlns:a16="http://schemas.microsoft.com/office/drawing/2014/main" id="{DC06434C-F661-4CB1-8DD6-9E847DA09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216" y="4112343"/>
            <a:ext cx="618156" cy="67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ê´ë ¨ ì´ë¯¸ì§">
            <a:extLst>
              <a:ext uri="{FF2B5EF4-FFF2-40B4-BE49-F238E27FC236}">
                <a16:creationId xmlns:a16="http://schemas.microsoft.com/office/drawing/2014/main" id="{D60DACD6-4503-492E-A437-2AD1FF8A4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546" y="4037046"/>
            <a:ext cx="1579335" cy="173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ê´ë ¨ ì´ë¯¸ì§">
            <a:extLst>
              <a:ext uri="{FF2B5EF4-FFF2-40B4-BE49-F238E27FC236}">
                <a16:creationId xmlns:a16="http://schemas.microsoft.com/office/drawing/2014/main" id="{B9E22C20-3D0A-4D4A-BABF-B7A06B4CC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0640" y="4648636"/>
            <a:ext cx="618156" cy="67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ê´ë ¨ ì´ë¯¸ì§">
            <a:extLst>
              <a:ext uri="{FF2B5EF4-FFF2-40B4-BE49-F238E27FC236}">
                <a16:creationId xmlns:a16="http://schemas.microsoft.com/office/drawing/2014/main" id="{D801689E-2EED-4BE6-AECD-12A5600B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409" y="5133804"/>
            <a:ext cx="618156" cy="67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6F80C09D-BB16-4538-A178-4E8967BE1F6D}"/>
              </a:ext>
            </a:extLst>
          </p:cNvPr>
          <p:cNvSpPr txBox="1"/>
          <p:nvPr/>
        </p:nvSpPr>
        <p:spPr>
          <a:xfrm>
            <a:off x="6635546" y="5719791"/>
            <a:ext cx="179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병합 데이터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5A83A9-853B-4200-B8E1-C5C199614C31}"/>
              </a:ext>
            </a:extLst>
          </p:cNvPr>
          <p:cNvSpPr txBox="1"/>
          <p:nvPr/>
        </p:nvSpPr>
        <p:spPr>
          <a:xfrm>
            <a:off x="9160013" y="4741682"/>
            <a:ext cx="9888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수면시간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3CBC4A0-07ED-422A-88E1-7559DEA5C577}"/>
              </a:ext>
            </a:extLst>
          </p:cNvPr>
          <p:cNvSpPr txBox="1"/>
          <p:nvPr/>
        </p:nvSpPr>
        <p:spPr>
          <a:xfrm>
            <a:off x="10102925" y="5311653"/>
            <a:ext cx="9888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날씨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928EDAC-7CF1-4398-A690-4522F2DFC30C}"/>
              </a:ext>
            </a:extLst>
          </p:cNvPr>
          <p:cNvSpPr txBox="1"/>
          <p:nvPr/>
        </p:nvSpPr>
        <p:spPr>
          <a:xfrm>
            <a:off x="9177336" y="5788032"/>
            <a:ext cx="9888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측정시간</a:t>
            </a:r>
          </a:p>
        </p:txBody>
      </p:sp>
      <p:sp>
        <p:nvSpPr>
          <p:cNvPr id="56" name="화살표: 아래쪽 55">
            <a:extLst>
              <a:ext uri="{FF2B5EF4-FFF2-40B4-BE49-F238E27FC236}">
                <a16:creationId xmlns:a16="http://schemas.microsoft.com/office/drawing/2014/main" id="{6B03F6BA-225C-4E89-8A8B-1C186024D937}"/>
              </a:ext>
            </a:extLst>
          </p:cNvPr>
          <p:cNvSpPr/>
          <p:nvPr/>
        </p:nvSpPr>
        <p:spPr>
          <a:xfrm rot="16200000">
            <a:off x="8389399" y="4626043"/>
            <a:ext cx="384465" cy="669457"/>
          </a:xfrm>
          <a:prstGeom prst="downArrow">
            <a:avLst/>
          </a:prstGeom>
          <a:solidFill>
            <a:srgbClr val="62BB0B"/>
          </a:solidFill>
          <a:ln>
            <a:solidFill>
              <a:srgbClr val="62B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837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75771" y="423706"/>
            <a:ext cx="6226628" cy="584775"/>
            <a:chOff x="275771" y="423706"/>
            <a:chExt cx="6226628" cy="584775"/>
          </a:xfrm>
        </p:grpSpPr>
        <p:cxnSp>
          <p:nvCxnSpPr>
            <p:cNvPr id="2" name="직선 연결선 1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275771" y="423706"/>
              <a:ext cx="14606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2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4</a:t>
              </a:r>
              <a:r>
                <a:rPr kumimoji="0" lang="en-US" altLang="ko-KR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. </a:t>
              </a:r>
              <a:r>
                <a:rPr kumimoji="0" lang="ko-KR" altLang="en-US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본문</a:t>
              </a:r>
              <a:endParaRPr kumimoji="0" lang="en-US" altLang="ko-KR" sz="32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EAA752-7755-4B8B-AAD7-A2267B619653}"/>
              </a:ext>
            </a:extLst>
          </p:cNvPr>
          <p:cNvSpPr/>
          <p:nvPr/>
        </p:nvSpPr>
        <p:spPr>
          <a:xfrm>
            <a:off x="1190171" y="2272384"/>
            <a:ext cx="10769600" cy="3364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 소프트웨어 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WEKA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알고리즘 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dirty="0" err="1"/>
              <a:t>Apriori</a:t>
            </a:r>
            <a:r>
              <a:rPr lang="en-US" altLang="ko-KR" dirty="0"/>
              <a:t> </a:t>
            </a:r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좋은 연관성 규칙을 드러내기 위해서는 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3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가지 지표 중 향상도를 기준으로 설정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-    </a:t>
            </a:r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지지도</a:t>
            </a:r>
            <a:r>
              <a:rPr lang="en-US" altLang="ko-KR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(Support) 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: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빈발 데이터 집합을 판별하는데 쓰이며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조건절이 일어날 확률로 정의한다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신뢰도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(Confidence)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데이터 집합 간의 연관성 강도를 측정하는데 쓰이며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조건절이 주어졌을 때 결과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		         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절이 일어날 조건부 확률로 정의한다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</a:p>
          <a:p>
            <a:pPr marL="285750" lvl="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향상도</a:t>
            </a:r>
            <a:r>
              <a:rPr lang="en-US" altLang="ko-KR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(lift) 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조건절과 결과절이 서로 독립일 때와 비교해 두 사건이 동시에 얼마나 발생하는지 비율을 </a:t>
            </a:r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       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중점</a:t>
            </a:r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645654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84F5B6-FD7D-4C6B-A4BB-C603AE98E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029" y="195957"/>
            <a:ext cx="2676525" cy="230200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5406E39-257A-4BCF-BE3A-8773396D6B93}"/>
              </a:ext>
            </a:extLst>
          </p:cNvPr>
          <p:cNvSpPr/>
          <p:nvPr/>
        </p:nvSpPr>
        <p:spPr>
          <a:xfrm>
            <a:off x="854575" y="1566242"/>
            <a:ext cx="11519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3.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연관성분석</a:t>
            </a:r>
            <a:endParaRPr kumimoji="0" lang="en-US" altLang="ko-KR" sz="2400" b="1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E49173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08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75771" y="423706"/>
            <a:ext cx="6226628" cy="584775"/>
            <a:chOff x="275771" y="423706"/>
            <a:chExt cx="6226628" cy="584775"/>
          </a:xfrm>
        </p:grpSpPr>
        <p:cxnSp>
          <p:nvCxnSpPr>
            <p:cNvPr id="2" name="직선 연결선 1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275771" y="423706"/>
              <a:ext cx="14606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2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4</a:t>
              </a:r>
              <a:r>
                <a:rPr kumimoji="0" lang="en-US" altLang="ko-KR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. </a:t>
              </a:r>
              <a:r>
                <a:rPr kumimoji="0" lang="ko-KR" altLang="en-US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본문</a:t>
              </a:r>
              <a:endParaRPr kumimoji="0" lang="en-US" altLang="ko-KR" sz="32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484F5B6-FD7D-4C6B-A4BB-C603AE98E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029" y="195957"/>
            <a:ext cx="2676525" cy="230200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5406E39-257A-4BCF-BE3A-8773396D6B93}"/>
              </a:ext>
            </a:extLst>
          </p:cNvPr>
          <p:cNvSpPr/>
          <p:nvPr/>
        </p:nvSpPr>
        <p:spPr>
          <a:xfrm>
            <a:off x="854575" y="1566242"/>
            <a:ext cx="11519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3.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연관성분석</a:t>
            </a:r>
            <a:endParaRPr kumimoji="0" lang="en-US" altLang="ko-KR" sz="2400" b="1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E49173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C19181-A8A4-49F4-BEBE-C4D00F27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533" y="181518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393646616" descr="EMB00003ae0824f">
            <a:extLst>
              <a:ext uri="{FF2B5EF4-FFF2-40B4-BE49-F238E27FC236}">
                <a16:creationId xmlns:a16="http://schemas.microsoft.com/office/drawing/2014/main" id="{7093827D-8661-4568-B159-C68381265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625" y="2621693"/>
            <a:ext cx="7035096" cy="389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B409730-3520-4AB9-AD37-ACBBBF9E780A}"/>
              </a:ext>
            </a:extLst>
          </p:cNvPr>
          <p:cNvSpPr/>
          <p:nvPr/>
        </p:nvSpPr>
        <p:spPr>
          <a:xfrm>
            <a:off x="1190171" y="2062659"/>
            <a:ext cx="10769600" cy="456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Weka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도구와 </a:t>
            </a:r>
            <a:r>
              <a:rPr lang="en-US" altLang="ko-KR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Apriori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알고리즘을 사용하여 연관성 분석한 결과 예시 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슬픔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24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75771" y="423706"/>
            <a:ext cx="6226628" cy="584775"/>
            <a:chOff x="275771" y="423706"/>
            <a:chExt cx="6226628" cy="584775"/>
          </a:xfrm>
        </p:grpSpPr>
        <p:cxnSp>
          <p:nvCxnSpPr>
            <p:cNvPr id="2" name="직선 연결선 1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275771" y="423706"/>
              <a:ext cx="14606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5. </a:t>
              </a:r>
              <a:r>
                <a:rPr kumimoji="0" lang="ko-KR" altLang="en-US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결론</a:t>
              </a:r>
              <a:endParaRPr kumimoji="0" lang="en-US" altLang="ko-KR" sz="32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05406E39-257A-4BCF-BE3A-8773396D6B93}"/>
              </a:ext>
            </a:extLst>
          </p:cNvPr>
          <p:cNvSpPr/>
          <p:nvPr/>
        </p:nvSpPr>
        <p:spPr>
          <a:xfrm>
            <a:off x="854575" y="1566242"/>
            <a:ext cx="11519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1.</a:t>
            </a:r>
            <a:r>
              <a:rPr lang="ko-KR" altLang="en-US" sz="2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감정 지표에 따른 연관성</a:t>
            </a:r>
            <a:endParaRPr kumimoji="0" lang="en-US" altLang="ko-KR" sz="2400" b="1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E49173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E8804D-BAAD-4F58-A38F-4F08BDD496CB}"/>
              </a:ext>
            </a:extLst>
          </p:cNvPr>
          <p:cNvSpPr/>
          <p:nvPr/>
        </p:nvSpPr>
        <p:spPr>
          <a:xfrm>
            <a:off x="1190171" y="2062659"/>
            <a:ext cx="10769600" cy="456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첫 번째 </a:t>
            </a:r>
            <a:r>
              <a:rPr lang="ko-KR" altLang="en-US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실험자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결과표</a:t>
            </a:r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D6DDF5-EF26-430B-B813-CBC6C3A2B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682" y="2621693"/>
            <a:ext cx="4617317" cy="21266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E958ED4-7285-4259-BE54-8FF894DC7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682" y="4851293"/>
            <a:ext cx="4617317" cy="172349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34396CE-7072-4F31-9150-78E523F84735}"/>
              </a:ext>
            </a:extLst>
          </p:cNvPr>
          <p:cNvSpPr/>
          <p:nvPr/>
        </p:nvSpPr>
        <p:spPr>
          <a:xfrm>
            <a:off x="5781772" y="2518746"/>
            <a:ext cx="6096000" cy="2236766"/>
          </a:xfrm>
          <a:prstGeom prst="rect">
            <a:avLst/>
          </a:prstGeom>
        </p:spPr>
        <p:txBody>
          <a:bodyPr>
            <a:spAutoFit/>
          </a:bodyPr>
          <a:lstStyle/>
          <a:p>
            <a:pPr marL="730250" algn="just" fontAlgn="base">
              <a:lnSpc>
                <a:spcPct val="160000"/>
              </a:lnSpc>
            </a:pPr>
            <a:r>
              <a:rPr lang="ko-KR" altLang="en-US" b="1" kern="0" dirty="0" err="1">
                <a:solidFill>
                  <a:srgbClr val="000000"/>
                </a:solidFill>
                <a:ea typeface="HY신명조" panose="02030600000101010101" pitchFamily="18" charset="-127"/>
              </a:rPr>
              <a:t>실험자</a:t>
            </a:r>
            <a:r>
              <a:rPr lang="ko-KR" altLang="en-US" b="1" kern="0" dirty="0">
                <a:solidFill>
                  <a:srgbClr val="000000"/>
                </a:solidFill>
                <a:ea typeface="HY신명조" panose="02030600000101010101" pitchFamily="18" charset="-127"/>
              </a:rPr>
              <a:t> </a:t>
            </a:r>
            <a:r>
              <a:rPr lang="en-US" altLang="ko-KR" b="1" kern="0" dirty="0">
                <a:solidFill>
                  <a:srgbClr val="000000"/>
                </a:solidFill>
                <a:latin typeface="HY신명조" panose="02030600000101010101" pitchFamily="18" charset="-127"/>
              </a:rPr>
              <a:t>1</a:t>
            </a:r>
            <a:r>
              <a:rPr lang="ko-KR" altLang="en-US" b="1" kern="0" dirty="0">
                <a:solidFill>
                  <a:srgbClr val="000000"/>
                </a:solidFill>
                <a:ea typeface="HY신명조" panose="02030600000101010101" pitchFamily="18" charset="-127"/>
              </a:rPr>
              <a:t>이 즐거움을 느낄 경우 </a:t>
            </a:r>
            <a:endParaRPr lang="ko-KR" altLang="en-US" kern="0" dirty="0">
              <a:solidFill>
                <a:srgbClr val="000000"/>
              </a:solidFill>
            </a:endParaRPr>
          </a:p>
          <a:p>
            <a:pPr marL="730250" algn="just" fontAlgn="base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ea typeface="HY신명조" panose="02030600000101010101" pitchFamily="18" charset="-127"/>
              </a:rPr>
              <a:t>생체 데이터를 통해 이를 유추해 볼 때 심박수가 올라가며</a:t>
            </a:r>
            <a:r>
              <a:rPr lang="en-US" altLang="ko-KR" kern="0" dirty="0">
                <a:solidFill>
                  <a:srgbClr val="000000"/>
                </a:solidFill>
                <a:latin typeface="HY신명조" panose="02030600000101010101" pitchFamily="18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ea typeface="HY신명조" panose="02030600000101010101" pitchFamily="18" charset="-127"/>
              </a:rPr>
              <a:t>교감 신경 전기 반응이 안정적이고</a:t>
            </a:r>
            <a:r>
              <a:rPr lang="en-US" altLang="ko-KR" kern="0" dirty="0">
                <a:solidFill>
                  <a:srgbClr val="000000"/>
                </a:solidFill>
                <a:latin typeface="HY신명조" panose="02030600000101010101" pitchFamily="18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ea typeface="HY신명조" panose="02030600000101010101" pitchFamily="18" charset="-127"/>
              </a:rPr>
              <a:t>긴장이 이완</a:t>
            </a:r>
            <a:r>
              <a:rPr lang="en-US" altLang="ko-KR" kern="0" dirty="0">
                <a:solidFill>
                  <a:srgbClr val="000000"/>
                </a:solidFill>
                <a:latin typeface="HY신명조" panose="02030600000101010101" pitchFamily="18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ea typeface="HY신명조" panose="02030600000101010101" pitchFamily="18" charset="-127"/>
              </a:rPr>
              <a:t>편안한 상태일 때 </a:t>
            </a:r>
            <a:r>
              <a:rPr lang="ko-KR" altLang="en-US" kern="0" dirty="0" err="1">
                <a:solidFill>
                  <a:srgbClr val="000000"/>
                </a:solidFill>
                <a:ea typeface="HY신명조" panose="02030600000101010101" pitchFamily="18" charset="-127"/>
              </a:rPr>
              <a:t>실험자</a:t>
            </a:r>
            <a:r>
              <a:rPr lang="ko-KR" altLang="en-US" kern="0" dirty="0">
                <a:solidFill>
                  <a:srgbClr val="000000"/>
                </a:solidFill>
                <a:ea typeface="HY신명조" panose="02030600000101010101" pitchFamily="18" charset="-127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HY신명조" panose="02030600000101010101" pitchFamily="18" charset="-127"/>
              </a:rPr>
              <a:t>1</a:t>
            </a:r>
            <a:r>
              <a:rPr lang="ko-KR" altLang="en-US" kern="0" dirty="0">
                <a:solidFill>
                  <a:srgbClr val="000000"/>
                </a:solidFill>
                <a:ea typeface="HY신명조" panose="02030600000101010101" pitchFamily="18" charset="-127"/>
              </a:rPr>
              <a:t>은 즐거움을 느낀다</a:t>
            </a:r>
            <a:r>
              <a:rPr lang="en-US" altLang="ko-KR" kern="0" dirty="0">
                <a:solidFill>
                  <a:srgbClr val="000000"/>
                </a:solidFill>
                <a:latin typeface="HY신명조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109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75771" y="423706"/>
            <a:ext cx="6226628" cy="584775"/>
            <a:chOff x="275771" y="423706"/>
            <a:chExt cx="6226628" cy="584775"/>
          </a:xfrm>
        </p:grpSpPr>
        <p:cxnSp>
          <p:nvCxnSpPr>
            <p:cNvPr id="2" name="직선 연결선 1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275771" y="423706"/>
              <a:ext cx="14606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5. </a:t>
              </a:r>
              <a:r>
                <a:rPr kumimoji="0" lang="ko-KR" altLang="en-US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결론</a:t>
              </a:r>
              <a:endParaRPr kumimoji="0" lang="en-US" altLang="ko-KR" sz="32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05406E39-257A-4BCF-BE3A-8773396D6B93}"/>
              </a:ext>
            </a:extLst>
          </p:cNvPr>
          <p:cNvSpPr/>
          <p:nvPr/>
        </p:nvSpPr>
        <p:spPr>
          <a:xfrm>
            <a:off x="854575" y="1566242"/>
            <a:ext cx="11519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1.</a:t>
            </a:r>
            <a:r>
              <a:rPr lang="ko-KR" altLang="en-US" sz="2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감정 지표에 따른 연관성</a:t>
            </a:r>
            <a:endParaRPr kumimoji="0" lang="en-US" altLang="ko-KR" sz="2400" b="1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E49173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E8804D-BAAD-4F58-A38F-4F08BDD496CB}"/>
              </a:ext>
            </a:extLst>
          </p:cNvPr>
          <p:cNvSpPr/>
          <p:nvPr/>
        </p:nvSpPr>
        <p:spPr>
          <a:xfrm>
            <a:off x="1190171" y="2062659"/>
            <a:ext cx="10769600" cy="456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첫 번째 </a:t>
            </a:r>
            <a:r>
              <a:rPr lang="ko-KR" altLang="en-US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실험자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결과표</a:t>
            </a:r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34396CE-7072-4F31-9150-78E523F84735}"/>
              </a:ext>
            </a:extLst>
          </p:cNvPr>
          <p:cNvSpPr/>
          <p:nvPr/>
        </p:nvSpPr>
        <p:spPr>
          <a:xfrm>
            <a:off x="5781772" y="2518746"/>
            <a:ext cx="6096000" cy="2245936"/>
          </a:xfrm>
          <a:prstGeom prst="rect">
            <a:avLst/>
          </a:prstGeom>
        </p:spPr>
        <p:txBody>
          <a:bodyPr>
            <a:spAutoFit/>
          </a:bodyPr>
          <a:lstStyle/>
          <a:p>
            <a:pPr marL="730250" algn="just" fontAlgn="base">
              <a:lnSpc>
                <a:spcPct val="160000"/>
              </a:lnSpc>
            </a:pPr>
            <a:r>
              <a:rPr lang="ko-KR" altLang="en-US" b="1" kern="0" dirty="0" err="1">
                <a:solidFill>
                  <a:srgbClr val="000000"/>
                </a:solidFill>
                <a:ea typeface="HY신명조" panose="02030600000101010101" pitchFamily="18" charset="-127"/>
              </a:rPr>
              <a:t>실험자</a:t>
            </a:r>
            <a:r>
              <a:rPr lang="ko-KR" altLang="en-US" b="1" kern="0" dirty="0">
                <a:solidFill>
                  <a:srgbClr val="000000"/>
                </a:solidFill>
                <a:ea typeface="HY신명조" panose="02030600000101010101" pitchFamily="18" charset="-127"/>
              </a:rPr>
              <a:t> </a:t>
            </a:r>
            <a:r>
              <a:rPr lang="en-US" altLang="ko-KR" b="1" kern="0" dirty="0">
                <a:solidFill>
                  <a:srgbClr val="000000"/>
                </a:solidFill>
                <a:latin typeface="HY신명조" panose="02030600000101010101" pitchFamily="18" charset="-127"/>
              </a:rPr>
              <a:t>1</a:t>
            </a:r>
            <a:r>
              <a:rPr lang="ko-KR" altLang="en-US" b="1" kern="0" dirty="0">
                <a:solidFill>
                  <a:srgbClr val="000000"/>
                </a:solidFill>
                <a:ea typeface="HY신명조" panose="02030600000101010101" pitchFamily="18" charset="-127"/>
              </a:rPr>
              <a:t>이 슬픔을 느낄 경우</a:t>
            </a:r>
            <a:endParaRPr lang="ko-KR" altLang="en-US" kern="0" dirty="0">
              <a:solidFill>
                <a:srgbClr val="000000"/>
              </a:solidFill>
            </a:endParaRPr>
          </a:p>
          <a:p>
            <a:pPr marL="730250" algn="just" fontAlgn="base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ea typeface="HY신명조" panose="02030600000101010101" pitchFamily="18" charset="-127"/>
              </a:rPr>
              <a:t>생체데이터를 통해 이를 유추해 볼 때 심박수는 정상적인 상태</a:t>
            </a:r>
            <a:r>
              <a:rPr lang="en-US" altLang="ko-KR" kern="0" dirty="0">
                <a:solidFill>
                  <a:srgbClr val="000000"/>
                </a:solidFill>
                <a:latin typeface="HY신명조" panose="02030600000101010101" pitchFamily="18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ea typeface="HY신명조" panose="02030600000101010101" pitchFamily="18" charset="-127"/>
              </a:rPr>
              <a:t>교감 신경 전기 반응이 낮고</a:t>
            </a:r>
            <a:r>
              <a:rPr lang="en-US" altLang="ko-KR" kern="0" dirty="0">
                <a:solidFill>
                  <a:srgbClr val="000000"/>
                </a:solidFill>
                <a:latin typeface="HY신명조" panose="02030600000101010101" pitchFamily="18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ea typeface="HY신명조" panose="02030600000101010101" pitchFamily="18" charset="-127"/>
              </a:rPr>
              <a:t>불안 흥분의 강한 스트레스 상태에서 </a:t>
            </a:r>
            <a:r>
              <a:rPr lang="ko-KR" altLang="en-US" kern="0" dirty="0" err="1">
                <a:solidFill>
                  <a:srgbClr val="000000"/>
                </a:solidFill>
                <a:ea typeface="HY신명조" panose="02030600000101010101" pitchFamily="18" charset="-127"/>
              </a:rPr>
              <a:t>실험자</a:t>
            </a:r>
            <a:r>
              <a:rPr lang="ko-KR" altLang="en-US" kern="0" dirty="0">
                <a:solidFill>
                  <a:srgbClr val="000000"/>
                </a:solidFill>
                <a:ea typeface="HY신명조" panose="02030600000101010101" pitchFamily="18" charset="-127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HY신명조" panose="02030600000101010101" pitchFamily="18" charset="-127"/>
              </a:rPr>
              <a:t>1</a:t>
            </a:r>
            <a:r>
              <a:rPr lang="ko-KR" altLang="en-US" kern="0" dirty="0">
                <a:solidFill>
                  <a:srgbClr val="000000"/>
                </a:solidFill>
                <a:ea typeface="HY신명조" panose="02030600000101010101" pitchFamily="18" charset="-127"/>
              </a:rPr>
              <a:t>은 슬픔을 느낀다</a:t>
            </a:r>
            <a:r>
              <a:rPr lang="en-US" altLang="ko-KR" kern="0" dirty="0">
                <a:solidFill>
                  <a:srgbClr val="000000"/>
                </a:solidFill>
                <a:latin typeface="HY신명조" panose="02030600000101010101" pitchFamily="18" charset="-127"/>
              </a:rPr>
              <a:t>.</a:t>
            </a:r>
            <a:endParaRPr lang="ko-KR" altLang="en-US" kern="0" dirty="0">
              <a:solidFill>
                <a:srgbClr val="00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8753D2-8B20-462B-AC16-88D0ECBB2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683" y="2592246"/>
            <a:ext cx="4589480" cy="2172435"/>
          </a:xfrm>
          <a:prstGeom prst="rect">
            <a:avLst/>
          </a:prstGeom>
        </p:spPr>
      </p:pic>
      <p:pic>
        <p:nvPicPr>
          <p:cNvPr id="12" name="그림 11" descr="텍스트, 지도이(가) 표시된 사진&#10;&#10;높은 신뢰도로 생성된 설명">
            <a:extLst>
              <a:ext uri="{FF2B5EF4-FFF2-40B4-BE49-F238E27FC236}">
                <a16:creationId xmlns:a16="http://schemas.microsoft.com/office/drawing/2014/main" id="{B1A89B0F-7B38-44B6-A81B-BD37BF9B4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682" y="4851292"/>
            <a:ext cx="4589481" cy="158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6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꺾인 연결선 6"/>
          <p:cNvCxnSpPr/>
          <p:nvPr/>
        </p:nvCxnSpPr>
        <p:spPr>
          <a:xfrm flipV="1">
            <a:off x="2387600" y="4950732"/>
            <a:ext cx="2807204" cy="1167039"/>
          </a:xfrm>
          <a:prstGeom prst="bentConnector3">
            <a:avLst/>
          </a:prstGeom>
          <a:ln w="28575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53029" y="6117771"/>
            <a:ext cx="1669143" cy="0"/>
          </a:xfrm>
          <a:prstGeom prst="line">
            <a:avLst/>
          </a:prstGeom>
          <a:ln w="28575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꺾인 연결선 4"/>
          <p:cNvCxnSpPr/>
          <p:nvPr/>
        </p:nvCxnSpPr>
        <p:spPr>
          <a:xfrm flipV="1">
            <a:off x="4273550" y="3783693"/>
            <a:ext cx="2807204" cy="1167039"/>
          </a:xfrm>
          <a:prstGeom prst="bentConnector3">
            <a:avLst/>
          </a:prstGeom>
          <a:ln w="28575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꺾인 연결선 5"/>
          <p:cNvCxnSpPr/>
          <p:nvPr/>
        </p:nvCxnSpPr>
        <p:spPr>
          <a:xfrm flipV="1">
            <a:off x="6697435" y="2616015"/>
            <a:ext cx="2807204" cy="1167039"/>
          </a:xfrm>
          <a:prstGeom prst="bentConnector3">
            <a:avLst/>
          </a:prstGeom>
          <a:ln w="28575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cxnSpLocks/>
          </p:cNvCxnSpPr>
          <p:nvPr/>
        </p:nvCxnSpPr>
        <p:spPr>
          <a:xfrm>
            <a:off x="9223829" y="2616015"/>
            <a:ext cx="2079947" cy="0"/>
          </a:xfrm>
          <a:prstGeom prst="line">
            <a:avLst/>
          </a:prstGeom>
          <a:ln w="28575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8810351" y="1525603"/>
            <a:ext cx="20826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-30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F3F3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2018</a:t>
            </a:r>
            <a:endParaRPr kumimoji="0" lang="ko-KR" altLang="en-US" sz="7200" b="1" i="0" u="none" strike="noStrike" kern="1200" cap="none" spc="-30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75771" y="423706"/>
            <a:ext cx="6226628" cy="584775"/>
            <a:chOff x="275771" y="423706"/>
            <a:chExt cx="6226628" cy="584775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/>
            <p:cNvSpPr/>
            <p:nvPr/>
          </p:nvSpPr>
          <p:spPr>
            <a:xfrm>
              <a:off x="275771" y="423706"/>
              <a:ext cx="239520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1. </a:t>
              </a:r>
              <a:r>
                <a:rPr kumimoji="0" lang="ko-KR" altLang="en-US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연구 배경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521600" y="4817382"/>
            <a:ext cx="266700" cy="266700"/>
            <a:chOff x="1041401" y="2125768"/>
            <a:chExt cx="266700" cy="266700"/>
          </a:xfrm>
        </p:grpSpPr>
        <p:sp>
          <p:nvSpPr>
            <p:cNvPr id="4" name="타원 3"/>
            <p:cNvSpPr/>
            <p:nvPr/>
          </p:nvSpPr>
          <p:spPr>
            <a:xfrm>
              <a:off x="1041401" y="2125768"/>
              <a:ext cx="266700" cy="266700"/>
            </a:xfrm>
            <a:prstGeom prst="ellipse">
              <a:avLst/>
            </a:prstGeom>
            <a:solidFill>
              <a:srgbClr val="E49173"/>
            </a:solidFill>
            <a:ln>
              <a:solidFill>
                <a:srgbClr val="E491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1073499" y="2157866"/>
              <a:ext cx="202504" cy="202504"/>
            </a:xfrm>
            <a:prstGeom prst="ellipse">
              <a:avLst/>
            </a:prstGeom>
            <a:solidFill>
              <a:srgbClr val="F7EFE2"/>
            </a:solidFill>
            <a:ln>
              <a:solidFill>
                <a:srgbClr val="F7EF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5562567" y="3682441"/>
            <a:ext cx="266700" cy="266700"/>
            <a:chOff x="1041401" y="2125768"/>
            <a:chExt cx="266700" cy="266700"/>
          </a:xfrm>
        </p:grpSpPr>
        <p:sp>
          <p:nvSpPr>
            <p:cNvPr id="20" name="타원 19"/>
            <p:cNvSpPr/>
            <p:nvPr/>
          </p:nvSpPr>
          <p:spPr>
            <a:xfrm>
              <a:off x="1041401" y="2125768"/>
              <a:ext cx="266700" cy="266700"/>
            </a:xfrm>
            <a:prstGeom prst="ellipse">
              <a:avLst/>
            </a:prstGeom>
            <a:solidFill>
              <a:srgbClr val="E49173"/>
            </a:solidFill>
            <a:ln>
              <a:solidFill>
                <a:srgbClr val="E491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1073499" y="2157866"/>
              <a:ext cx="202504" cy="202504"/>
            </a:xfrm>
            <a:prstGeom prst="ellipse">
              <a:avLst/>
            </a:prstGeom>
            <a:solidFill>
              <a:srgbClr val="F7EFE2"/>
            </a:solidFill>
            <a:ln>
              <a:solidFill>
                <a:srgbClr val="F7EF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7967687" y="3664193"/>
            <a:ext cx="266700" cy="266700"/>
            <a:chOff x="1041401" y="2125768"/>
            <a:chExt cx="266700" cy="266700"/>
          </a:xfrm>
        </p:grpSpPr>
        <p:sp>
          <p:nvSpPr>
            <p:cNvPr id="23" name="타원 22"/>
            <p:cNvSpPr/>
            <p:nvPr/>
          </p:nvSpPr>
          <p:spPr>
            <a:xfrm>
              <a:off x="1041401" y="2125768"/>
              <a:ext cx="266700" cy="266700"/>
            </a:xfrm>
            <a:prstGeom prst="ellipse">
              <a:avLst/>
            </a:prstGeom>
            <a:solidFill>
              <a:srgbClr val="E49173"/>
            </a:solidFill>
            <a:ln>
              <a:solidFill>
                <a:srgbClr val="E491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1073499" y="2157866"/>
              <a:ext cx="202504" cy="202504"/>
            </a:xfrm>
            <a:prstGeom prst="ellipse">
              <a:avLst/>
            </a:prstGeom>
            <a:solidFill>
              <a:srgbClr val="F7EFE2"/>
            </a:solidFill>
            <a:ln>
              <a:solidFill>
                <a:srgbClr val="F7EF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6BF7678B-BD7D-4932-BBD4-3670F3DE6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9545" y="3049776"/>
            <a:ext cx="2904231" cy="3415289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6766CEC-0DFA-49A4-BCED-1FB5931FF71C}"/>
              </a:ext>
            </a:extLst>
          </p:cNvPr>
          <p:cNvSpPr/>
          <p:nvPr/>
        </p:nvSpPr>
        <p:spPr>
          <a:xfrm>
            <a:off x="8810351" y="3949141"/>
            <a:ext cx="1813657" cy="6699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1814ECC-3209-400F-AED5-26F8514596F3}"/>
              </a:ext>
            </a:extLst>
          </p:cNvPr>
          <p:cNvSpPr/>
          <p:nvPr/>
        </p:nvSpPr>
        <p:spPr>
          <a:xfrm>
            <a:off x="300575" y="1823209"/>
            <a:ext cx="75682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2018</a:t>
            </a: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년도 </a:t>
            </a:r>
            <a:r>
              <a:rPr lang="ko-KR" altLang="en-US" sz="16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가트너에서</a:t>
            </a: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제시한 주요 </a:t>
            </a:r>
            <a:r>
              <a:rPr lang="en-US" altLang="ko-KR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10</a:t>
            </a: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대 기술 트렌드</a:t>
            </a:r>
            <a:r>
              <a:rPr lang="en-US" altLang="ko-KR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</a:t>
            </a: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6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인공지능과 </a:t>
            </a:r>
            <a:r>
              <a:rPr lang="ko-KR" altLang="en-US" sz="16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머신러닝</a:t>
            </a:r>
            <a:endParaRPr kumimoji="0" lang="en-US" altLang="ko-KR" sz="1600" b="1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E49173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A673548-7CB2-4BE9-BCA6-CF43FBD8DC15}"/>
              </a:ext>
            </a:extLst>
          </p:cNvPr>
          <p:cNvSpPr/>
          <p:nvPr/>
        </p:nvSpPr>
        <p:spPr>
          <a:xfrm>
            <a:off x="301319" y="3293261"/>
            <a:ext cx="67098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감정인식은 방법은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얼굴표정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음성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생체신호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를 통해 인식 할 수 있다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645654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4878E2D-F387-435B-AA05-1BECF60BA12E}"/>
              </a:ext>
            </a:extLst>
          </p:cNvPr>
          <p:cNvSpPr/>
          <p:nvPr/>
        </p:nvSpPr>
        <p:spPr>
          <a:xfrm>
            <a:off x="8270914" y="6486112"/>
            <a:ext cx="3314283" cy="172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00" dirty="0"/>
              <a:t>출처 </a:t>
            </a:r>
            <a:r>
              <a:rPr lang="en-US" altLang="ko-KR" sz="500" dirty="0"/>
              <a:t>: https://www.gartner.com/smarterwithgartner/gartner-top-10-strategic-technology-trends-for-2018/</a:t>
            </a:r>
            <a:endParaRPr lang="ko-KR" altLang="en-US" sz="5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195B39D-AD66-454A-AA52-8180BEB4C053}"/>
              </a:ext>
            </a:extLst>
          </p:cNvPr>
          <p:cNvSpPr/>
          <p:nvPr/>
        </p:nvSpPr>
        <p:spPr>
          <a:xfrm>
            <a:off x="300575" y="2315873"/>
            <a:ext cx="75682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기계와 인간이 </a:t>
            </a:r>
            <a:r>
              <a:rPr lang="ko-KR" altLang="en-US" sz="16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소통</a:t>
            </a: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하는 시대가 열림</a:t>
            </a:r>
            <a:endParaRPr lang="en-US" altLang="ko-KR" sz="16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6E901A8-E081-4AE9-AF7D-BA0D9DEF20E7}"/>
              </a:ext>
            </a:extLst>
          </p:cNvPr>
          <p:cNvSpPr/>
          <p:nvPr/>
        </p:nvSpPr>
        <p:spPr>
          <a:xfrm>
            <a:off x="291470" y="2808537"/>
            <a:ext cx="75682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기계가 인간의 의도를 잘 파악하고 소통하기 위해서는 </a:t>
            </a:r>
            <a:r>
              <a:rPr lang="ko-KR" altLang="en-US" sz="16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감정인식이 중요</a:t>
            </a:r>
            <a:endParaRPr lang="en-US" altLang="ko-KR" sz="16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E491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2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5" grpId="0"/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75771" y="423706"/>
            <a:ext cx="6226628" cy="584775"/>
            <a:chOff x="275771" y="423706"/>
            <a:chExt cx="6226628" cy="584775"/>
          </a:xfrm>
        </p:grpSpPr>
        <p:cxnSp>
          <p:nvCxnSpPr>
            <p:cNvPr id="2" name="직선 연결선 1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275771" y="423706"/>
              <a:ext cx="14606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5. </a:t>
              </a:r>
              <a:r>
                <a:rPr kumimoji="0" lang="ko-KR" altLang="en-US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결론</a:t>
              </a:r>
              <a:endParaRPr kumimoji="0" lang="en-US" altLang="ko-KR" sz="32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05406E39-257A-4BCF-BE3A-8773396D6B93}"/>
              </a:ext>
            </a:extLst>
          </p:cNvPr>
          <p:cNvSpPr/>
          <p:nvPr/>
        </p:nvSpPr>
        <p:spPr>
          <a:xfrm>
            <a:off x="854575" y="1566242"/>
            <a:ext cx="11519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1.</a:t>
            </a:r>
            <a:r>
              <a:rPr lang="ko-KR" altLang="en-US" sz="2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감정 지표에 따른 연관성</a:t>
            </a:r>
            <a:endParaRPr kumimoji="0" lang="en-US" altLang="ko-KR" sz="2400" b="1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E49173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E8804D-BAAD-4F58-A38F-4F08BDD496CB}"/>
              </a:ext>
            </a:extLst>
          </p:cNvPr>
          <p:cNvSpPr/>
          <p:nvPr/>
        </p:nvSpPr>
        <p:spPr>
          <a:xfrm>
            <a:off x="1190171" y="2062659"/>
            <a:ext cx="10769600" cy="456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첫 번째 </a:t>
            </a:r>
            <a:r>
              <a:rPr lang="ko-KR" altLang="en-US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실험자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결과표</a:t>
            </a:r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34396CE-7072-4F31-9150-78E523F84735}"/>
              </a:ext>
            </a:extLst>
          </p:cNvPr>
          <p:cNvSpPr/>
          <p:nvPr/>
        </p:nvSpPr>
        <p:spPr>
          <a:xfrm>
            <a:off x="5781772" y="2518746"/>
            <a:ext cx="6096000" cy="2245936"/>
          </a:xfrm>
          <a:prstGeom prst="rect">
            <a:avLst/>
          </a:prstGeom>
        </p:spPr>
        <p:txBody>
          <a:bodyPr>
            <a:spAutoFit/>
          </a:bodyPr>
          <a:lstStyle/>
          <a:p>
            <a:pPr marL="730250" algn="just" fontAlgn="base">
              <a:lnSpc>
                <a:spcPct val="160000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HY신명조" panose="02030600000101010101" pitchFamily="18" charset="-127"/>
              </a:rPr>
              <a:t>CASE 3: </a:t>
            </a:r>
            <a:r>
              <a:rPr lang="ko-KR" altLang="en-US" b="1" kern="0" dirty="0" err="1">
                <a:solidFill>
                  <a:srgbClr val="000000"/>
                </a:solidFill>
                <a:ea typeface="HY신명조" panose="02030600000101010101" pitchFamily="18" charset="-127"/>
              </a:rPr>
              <a:t>실험자</a:t>
            </a:r>
            <a:r>
              <a:rPr lang="ko-KR" altLang="en-US" b="1" kern="0" dirty="0">
                <a:solidFill>
                  <a:srgbClr val="000000"/>
                </a:solidFill>
                <a:ea typeface="HY신명조" panose="02030600000101010101" pitchFamily="18" charset="-127"/>
              </a:rPr>
              <a:t> </a:t>
            </a:r>
            <a:r>
              <a:rPr lang="en-US" altLang="ko-KR" b="1" kern="0" dirty="0">
                <a:solidFill>
                  <a:srgbClr val="000000"/>
                </a:solidFill>
                <a:latin typeface="HY신명조" panose="02030600000101010101" pitchFamily="18" charset="-127"/>
              </a:rPr>
              <a:t>1</a:t>
            </a:r>
            <a:r>
              <a:rPr lang="ko-KR" altLang="en-US" b="1" kern="0" dirty="0">
                <a:solidFill>
                  <a:srgbClr val="000000"/>
                </a:solidFill>
                <a:ea typeface="HY신명조" panose="02030600000101010101" pitchFamily="18" charset="-127"/>
              </a:rPr>
              <a:t>이 화가 났을 경우</a:t>
            </a:r>
            <a:endParaRPr lang="ko-KR" altLang="en-US" kern="0" dirty="0">
              <a:solidFill>
                <a:srgbClr val="000000"/>
              </a:solidFill>
            </a:endParaRPr>
          </a:p>
          <a:p>
            <a:pPr marL="730250" algn="just" fontAlgn="base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ea typeface="HY신명조" panose="02030600000101010101" pitchFamily="18" charset="-127"/>
              </a:rPr>
              <a:t>생체 데이터를 통해 이를 유추해 볼 때 심박수의 상태가 높고</a:t>
            </a:r>
            <a:r>
              <a:rPr lang="en-US" altLang="ko-KR" kern="0" dirty="0">
                <a:solidFill>
                  <a:srgbClr val="000000"/>
                </a:solidFill>
                <a:latin typeface="HY신명조" panose="02030600000101010101" pitchFamily="18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ea typeface="HY신명조" panose="02030600000101010101" pitchFamily="18" charset="-127"/>
              </a:rPr>
              <a:t>교감 신경 전기 반응이 활성화 되고 긴장이나 흥분 상태 혹은 스트레스 상태일 때 </a:t>
            </a:r>
            <a:r>
              <a:rPr lang="ko-KR" altLang="en-US" kern="0" dirty="0" err="1">
                <a:solidFill>
                  <a:srgbClr val="000000"/>
                </a:solidFill>
                <a:ea typeface="HY신명조" panose="02030600000101010101" pitchFamily="18" charset="-127"/>
              </a:rPr>
              <a:t>실험자</a:t>
            </a:r>
            <a:r>
              <a:rPr lang="ko-KR" altLang="en-US" kern="0" dirty="0">
                <a:solidFill>
                  <a:srgbClr val="000000"/>
                </a:solidFill>
                <a:ea typeface="HY신명조" panose="02030600000101010101" pitchFamily="18" charset="-127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HY신명조" panose="02030600000101010101" pitchFamily="18" charset="-127"/>
              </a:rPr>
              <a:t>1</a:t>
            </a:r>
            <a:r>
              <a:rPr lang="ko-KR" altLang="en-US" kern="0" dirty="0">
                <a:solidFill>
                  <a:srgbClr val="000000"/>
                </a:solidFill>
                <a:ea typeface="HY신명조" panose="02030600000101010101" pitchFamily="18" charset="-127"/>
              </a:rPr>
              <a:t>은 화가 났음을 느낀다</a:t>
            </a:r>
            <a:r>
              <a:rPr lang="en-US" altLang="ko-KR" kern="0" dirty="0">
                <a:solidFill>
                  <a:srgbClr val="000000"/>
                </a:solidFill>
                <a:latin typeface="HY신명조" panose="02030600000101010101" pitchFamily="18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DD779E-D864-4F8D-A7DC-7D85D1C4C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682" y="2621694"/>
            <a:ext cx="4618558" cy="2142988"/>
          </a:xfrm>
          <a:prstGeom prst="rect">
            <a:avLst/>
          </a:prstGeom>
        </p:spPr>
      </p:pic>
      <p:pic>
        <p:nvPicPr>
          <p:cNvPr id="12" name="그림 11" descr="텍스트이(가) 표시된 사진&#10;&#10;높은 신뢰도로 생성된 설명">
            <a:extLst>
              <a:ext uri="{FF2B5EF4-FFF2-40B4-BE49-F238E27FC236}">
                <a16:creationId xmlns:a16="http://schemas.microsoft.com/office/drawing/2014/main" id="{9175903A-073B-4483-8FA2-666D38B32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681" y="4867630"/>
            <a:ext cx="4617317" cy="156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7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75771" y="423706"/>
            <a:ext cx="6226628" cy="584775"/>
            <a:chOff x="275771" y="423706"/>
            <a:chExt cx="6226628" cy="584775"/>
          </a:xfrm>
        </p:grpSpPr>
        <p:cxnSp>
          <p:nvCxnSpPr>
            <p:cNvPr id="2" name="직선 연결선 1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275771" y="423706"/>
              <a:ext cx="14606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5. </a:t>
              </a:r>
              <a:r>
                <a:rPr kumimoji="0" lang="ko-KR" altLang="en-US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결론</a:t>
              </a:r>
              <a:endParaRPr kumimoji="0" lang="en-US" altLang="ko-KR" sz="32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05406E39-257A-4BCF-BE3A-8773396D6B93}"/>
              </a:ext>
            </a:extLst>
          </p:cNvPr>
          <p:cNvSpPr/>
          <p:nvPr/>
        </p:nvSpPr>
        <p:spPr>
          <a:xfrm>
            <a:off x="854575" y="1566242"/>
            <a:ext cx="11519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1.</a:t>
            </a:r>
            <a:r>
              <a:rPr lang="ko-KR" altLang="en-US" sz="2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감정 지표에 따른 연관성</a:t>
            </a:r>
            <a:endParaRPr kumimoji="0" lang="en-US" altLang="ko-KR" sz="2400" b="1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E49173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E8804D-BAAD-4F58-A38F-4F08BDD496CB}"/>
              </a:ext>
            </a:extLst>
          </p:cNvPr>
          <p:cNvSpPr/>
          <p:nvPr/>
        </p:nvSpPr>
        <p:spPr>
          <a:xfrm>
            <a:off x="1190171" y="2062659"/>
            <a:ext cx="10769600" cy="456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첫 번째 </a:t>
            </a:r>
            <a:r>
              <a:rPr lang="ko-KR" altLang="en-US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실험자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결과표</a:t>
            </a:r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34396CE-7072-4F31-9150-78E523F84735}"/>
              </a:ext>
            </a:extLst>
          </p:cNvPr>
          <p:cNvSpPr/>
          <p:nvPr/>
        </p:nvSpPr>
        <p:spPr>
          <a:xfrm>
            <a:off x="5781772" y="2518746"/>
            <a:ext cx="6096000" cy="18027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730250" algn="just" fontAlgn="base">
              <a:lnSpc>
                <a:spcPct val="160000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HY신명조" panose="02030600000101010101" pitchFamily="18" charset="-127"/>
              </a:rPr>
              <a:t>CASE 4: </a:t>
            </a:r>
            <a:r>
              <a:rPr lang="ko-KR" altLang="en-US" b="1" kern="0" dirty="0" err="1">
                <a:solidFill>
                  <a:srgbClr val="000000"/>
                </a:solidFill>
                <a:ea typeface="HY신명조" panose="02030600000101010101" pitchFamily="18" charset="-127"/>
              </a:rPr>
              <a:t>실험자</a:t>
            </a:r>
            <a:r>
              <a:rPr lang="ko-KR" altLang="en-US" b="1" kern="0" dirty="0">
                <a:solidFill>
                  <a:srgbClr val="000000"/>
                </a:solidFill>
                <a:ea typeface="HY신명조" panose="02030600000101010101" pitchFamily="18" charset="-127"/>
              </a:rPr>
              <a:t> </a:t>
            </a:r>
            <a:r>
              <a:rPr lang="en-US" altLang="ko-KR" b="1" kern="0" dirty="0">
                <a:solidFill>
                  <a:srgbClr val="000000"/>
                </a:solidFill>
                <a:latin typeface="HY신명조" panose="02030600000101010101" pitchFamily="18" charset="-127"/>
              </a:rPr>
              <a:t>1</a:t>
            </a:r>
            <a:r>
              <a:rPr lang="ko-KR" altLang="en-US" b="1" kern="0" dirty="0">
                <a:solidFill>
                  <a:srgbClr val="000000"/>
                </a:solidFill>
                <a:ea typeface="HY신명조" panose="02030600000101010101" pitchFamily="18" charset="-127"/>
              </a:rPr>
              <a:t>이 놀았을 경우</a:t>
            </a:r>
            <a:endParaRPr lang="ko-KR" altLang="en-US" kern="0" dirty="0">
              <a:solidFill>
                <a:srgbClr val="000000"/>
              </a:solidFill>
            </a:endParaRPr>
          </a:p>
          <a:p>
            <a:pPr marL="730250" algn="just" fontAlgn="base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ea typeface="HY신명조" panose="02030600000101010101" pitchFamily="18" charset="-127"/>
              </a:rPr>
              <a:t>생체 데이터를 통해 이를 유추해 볼 때 심박수는 정상적인 상태</a:t>
            </a:r>
            <a:r>
              <a:rPr lang="en-US" altLang="ko-KR" kern="0" dirty="0">
                <a:solidFill>
                  <a:srgbClr val="000000"/>
                </a:solidFill>
                <a:latin typeface="HY신명조" panose="02030600000101010101" pitchFamily="18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ea typeface="HY신명조" panose="02030600000101010101" pitchFamily="18" charset="-127"/>
              </a:rPr>
              <a:t>교감 신경 전기 반응이 감소</a:t>
            </a:r>
            <a:r>
              <a:rPr lang="en-US" altLang="ko-KR" kern="0" dirty="0">
                <a:solidFill>
                  <a:srgbClr val="000000"/>
                </a:solidFill>
                <a:latin typeface="HY신명조" panose="02030600000101010101" pitchFamily="18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ea typeface="HY신명조" panose="02030600000101010101" pitchFamily="18" charset="-127"/>
              </a:rPr>
              <a:t>긴장이나 흥분 상태일 때 </a:t>
            </a:r>
            <a:r>
              <a:rPr lang="ko-KR" altLang="en-US" kern="0" dirty="0" err="1">
                <a:solidFill>
                  <a:srgbClr val="000000"/>
                </a:solidFill>
                <a:ea typeface="HY신명조" panose="02030600000101010101" pitchFamily="18" charset="-127"/>
              </a:rPr>
              <a:t>실험자</a:t>
            </a:r>
            <a:r>
              <a:rPr lang="ko-KR" altLang="en-US" kern="0" dirty="0">
                <a:solidFill>
                  <a:srgbClr val="000000"/>
                </a:solidFill>
                <a:ea typeface="HY신명조" panose="02030600000101010101" pitchFamily="18" charset="-127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HY신명조" panose="02030600000101010101" pitchFamily="18" charset="-127"/>
              </a:rPr>
              <a:t>1</a:t>
            </a:r>
            <a:r>
              <a:rPr lang="ko-KR" altLang="en-US" kern="0" dirty="0">
                <a:solidFill>
                  <a:srgbClr val="000000"/>
                </a:solidFill>
                <a:ea typeface="HY신명조" panose="02030600000101010101" pitchFamily="18" charset="-127"/>
              </a:rPr>
              <a:t>은 놀랐음을 느낀다</a:t>
            </a:r>
            <a:r>
              <a:rPr lang="en-US" altLang="ko-KR" kern="0" dirty="0">
                <a:solidFill>
                  <a:srgbClr val="000000"/>
                </a:solidFill>
                <a:latin typeface="HY신명조" panose="02030600000101010101" pitchFamily="18" charset="-127"/>
              </a:rPr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178F35-0FDE-4A3B-91DA-D8BDCAC91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682" y="2634283"/>
            <a:ext cx="4617317" cy="2143288"/>
          </a:xfrm>
          <a:prstGeom prst="rect">
            <a:avLst/>
          </a:prstGeom>
        </p:spPr>
      </p:pic>
      <p:pic>
        <p:nvPicPr>
          <p:cNvPr id="12" name="그림 1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5D045C9-93AC-43BA-B248-9AB9DFD285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682" y="4994763"/>
            <a:ext cx="4617317" cy="155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0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75771" y="423706"/>
            <a:ext cx="6226628" cy="584775"/>
            <a:chOff x="275771" y="423706"/>
            <a:chExt cx="6226628" cy="584775"/>
          </a:xfrm>
        </p:grpSpPr>
        <p:cxnSp>
          <p:nvCxnSpPr>
            <p:cNvPr id="2" name="직선 연결선 1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275771" y="423706"/>
              <a:ext cx="14606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5. </a:t>
              </a:r>
              <a:r>
                <a:rPr kumimoji="0" lang="ko-KR" altLang="en-US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결론</a:t>
              </a:r>
              <a:endParaRPr kumimoji="0" lang="en-US" altLang="ko-KR" sz="32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05406E39-257A-4BCF-BE3A-8773396D6B93}"/>
              </a:ext>
            </a:extLst>
          </p:cNvPr>
          <p:cNvSpPr/>
          <p:nvPr/>
        </p:nvSpPr>
        <p:spPr>
          <a:xfrm>
            <a:off x="854575" y="1566242"/>
            <a:ext cx="11519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1.</a:t>
            </a:r>
            <a:r>
              <a:rPr lang="ko-KR" altLang="en-US" sz="2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감정 지표에 따른 연관성</a:t>
            </a:r>
            <a:endParaRPr kumimoji="0" lang="en-US" altLang="ko-KR" sz="2400" b="1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E49173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E8804D-BAAD-4F58-A38F-4F08BDD496CB}"/>
              </a:ext>
            </a:extLst>
          </p:cNvPr>
          <p:cNvSpPr/>
          <p:nvPr/>
        </p:nvSpPr>
        <p:spPr>
          <a:xfrm>
            <a:off x="1190171" y="2062659"/>
            <a:ext cx="10769600" cy="456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두 번째 </a:t>
            </a:r>
            <a:r>
              <a:rPr lang="ko-KR" altLang="en-US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실험자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결과표</a:t>
            </a:r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5B1760F-BB67-4A1C-A322-203453CF3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955" y="2621693"/>
            <a:ext cx="2501825" cy="14735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7930E13-5DE3-42EB-A403-39A9FD632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304" y="2690064"/>
            <a:ext cx="2394524" cy="147787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0BD08D2-99AC-438E-88A6-C5EBFBF6C8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040" y="4527589"/>
            <a:ext cx="2394524" cy="1499994"/>
          </a:xfrm>
          <a:prstGeom prst="rect">
            <a:avLst/>
          </a:prstGeom>
        </p:spPr>
      </p:pic>
      <p:pic>
        <p:nvPicPr>
          <p:cNvPr id="16" name="그림 15" descr="텍스트이(가) 표시된 사진&#10;&#10;높은 신뢰도로 생성된 설명">
            <a:extLst>
              <a:ext uri="{FF2B5EF4-FFF2-40B4-BE49-F238E27FC236}">
                <a16:creationId xmlns:a16="http://schemas.microsoft.com/office/drawing/2014/main" id="{47AE0768-2DF9-41FD-B097-A5043C02CB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802" y="4636507"/>
            <a:ext cx="2501824" cy="147787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03C3CF-2C08-4DFE-BD77-7CD0135E0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3938" y="2585668"/>
            <a:ext cx="4522061" cy="390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27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75771" y="423706"/>
            <a:ext cx="6226628" cy="584775"/>
            <a:chOff x="275771" y="423706"/>
            <a:chExt cx="6226628" cy="584775"/>
          </a:xfrm>
        </p:grpSpPr>
        <p:cxnSp>
          <p:nvCxnSpPr>
            <p:cNvPr id="2" name="직선 연결선 1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275771" y="423706"/>
              <a:ext cx="14606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5. </a:t>
              </a:r>
              <a:r>
                <a:rPr kumimoji="0" lang="ko-KR" altLang="en-US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결론</a:t>
              </a:r>
              <a:endParaRPr kumimoji="0" lang="en-US" altLang="ko-KR" sz="32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05406E39-257A-4BCF-BE3A-8773396D6B93}"/>
              </a:ext>
            </a:extLst>
          </p:cNvPr>
          <p:cNvSpPr/>
          <p:nvPr/>
        </p:nvSpPr>
        <p:spPr>
          <a:xfrm>
            <a:off x="854575" y="1566242"/>
            <a:ext cx="11519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2.</a:t>
            </a:r>
            <a:r>
              <a:rPr lang="ko-KR" altLang="en-US" sz="2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환경적 지표에 따른 연관성</a:t>
            </a:r>
            <a:endParaRPr kumimoji="0" lang="en-US" altLang="ko-KR" sz="2400" b="1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E49173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E8804D-BAAD-4F58-A38F-4F08BDD496CB}"/>
              </a:ext>
            </a:extLst>
          </p:cNvPr>
          <p:cNvSpPr/>
          <p:nvPr/>
        </p:nvSpPr>
        <p:spPr>
          <a:xfrm>
            <a:off x="1190171" y="2062659"/>
            <a:ext cx="10769600" cy="456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첫 번째 </a:t>
            </a:r>
            <a:r>
              <a:rPr lang="ko-KR" altLang="en-US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실험자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결과표</a:t>
            </a:r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34396CE-7072-4F31-9150-78E523F84735}"/>
              </a:ext>
            </a:extLst>
          </p:cNvPr>
          <p:cNvSpPr/>
          <p:nvPr/>
        </p:nvSpPr>
        <p:spPr>
          <a:xfrm>
            <a:off x="5932601" y="2914672"/>
            <a:ext cx="6096000" cy="2689134"/>
          </a:xfrm>
          <a:prstGeom prst="rect">
            <a:avLst/>
          </a:prstGeom>
        </p:spPr>
        <p:txBody>
          <a:bodyPr>
            <a:spAutoFit/>
          </a:bodyPr>
          <a:lstStyle/>
          <a:p>
            <a:pPr marL="730250" fontAlgn="base" latinLnBrk="0">
              <a:lnSpc>
                <a:spcPct val="160000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HY신명조" panose="02030600000101010101" pitchFamily="18" charset="-127"/>
              </a:rPr>
              <a:t>CASE 1: </a:t>
            </a:r>
            <a:r>
              <a:rPr lang="ko-KR" altLang="en-US" b="1" kern="0" dirty="0">
                <a:solidFill>
                  <a:srgbClr val="000000"/>
                </a:solidFill>
                <a:ea typeface="HY신명조" panose="02030600000101010101" pitchFamily="18" charset="-127"/>
              </a:rPr>
              <a:t>수면시간에 따른 생체 데이터 변화</a:t>
            </a:r>
            <a:endParaRPr lang="ko-KR" altLang="en-US" kern="0" dirty="0">
              <a:solidFill>
                <a:srgbClr val="000000"/>
              </a:solidFill>
            </a:endParaRPr>
          </a:p>
          <a:p>
            <a:pPr marL="730250" fontAlgn="base" latinLnBrk="0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ea typeface="HY신명조" panose="02030600000101010101" pitchFamily="18" charset="-127"/>
              </a:rPr>
              <a:t>이를 분석해보면 수면시간이 적은 경우에는 정신적 상태는 졸리거나 명상상태를 나타나며 수면시간이 증가함에 따라 전기 교감신경은 높게 변하게 되며</a:t>
            </a:r>
            <a:r>
              <a:rPr lang="en-US" altLang="ko-KR" kern="0" dirty="0">
                <a:solidFill>
                  <a:srgbClr val="000000"/>
                </a:solidFill>
                <a:latin typeface="HY신명조" panose="02030600000101010101" pitchFamily="18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ea typeface="HY신명조" panose="02030600000101010101" pitchFamily="18" charset="-127"/>
              </a:rPr>
              <a:t>정신적 상태도 편안하고 안정된 상태로 변하게 되는 것을 알 수 있다</a:t>
            </a:r>
            <a:r>
              <a:rPr lang="en-US" altLang="ko-KR" kern="0" dirty="0">
                <a:solidFill>
                  <a:srgbClr val="000000"/>
                </a:solidFill>
                <a:latin typeface="HY신명조" panose="02030600000101010101" pitchFamily="18" charset="-127"/>
              </a:rPr>
              <a:t>.</a:t>
            </a:r>
            <a:endParaRPr lang="ko-KR" altLang="en-US" kern="0" dirty="0">
              <a:solidFill>
                <a:srgbClr val="00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36EF7F-A033-454D-894C-0BBDB3E2F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184" y="2643970"/>
            <a:ext cx="5065189" cy="379032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0B2D4F9-9E17-413A-9543-9745B2BDEA37}"/>
              </a:ext>
            </a:extLst>
          </p:cNvPr>
          <p:cNvSpPr/>
          <p:nvPr/>
        </p:nvSpPr>
        <p:spPr>
          <a:xfrm>
            <a:off x="1326184" y="3719146"/>
            <a:ext cx="5065189" cy="9407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78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75771" y="423706"/>
            <a:ext cx="6226628" cy="584775"/>
            <a:chOff x="275771" y="423706"/>
            <a:chExt cx="6226628" cy="584775"/>
          </a:xfrm>
        </p:grpSpPr>
        <p:cxnSp>
          <p:nvCxnSpPr>
            <p:cNvPr id="2" name="직선 연결선 1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275771" y="423706"/>
              <a:ext cx="14606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5. </a:t>
              </a:r>
              <a:r>
                <a:rPr kumimoji="0" lang="ko-KR" altLang="en-US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결론</a:t>
              </a:r>
              <a:endParaRPr kumimoji="0" lang="en-US" altLang="ko-KR" sz="32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05406E39-257A-4BCF-BE3A-8773396D6B93}"/>
              </a:ext>
            </a:extLst>
          </p:cNvPr>
          <p:cNvSpPr/>
          <p:nvPr/>
        </p:nvSpPr>
        <p:spPr>
          <a:xfrm>
            <a:off x="854575" y="1566242"/>
            <a:ext cx="11519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2.</a:t>
            </a:r>
            <a:r>
              <a:rPr lang="ko-KR" altLang="en-US" sz="2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환경적 지표에 따른 연관성</a:t>
            </a:r>
            <a:endParaRPr kumimoji="0" lang="en-US" altLang="ko-KR" sz="2400" b="1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E49173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E8804D-BAAD-4F58-A38F-4F08BDD496CB}"/>
              </a:ext>
            </a:extLst>
          </p:cNvPr>
          <p:cNvSpPr/>
          <p:nvPr/>
        </p:nvSpPr>
        <p:spPr>
          <a:xfrm>
            <a:off x="1190171" y="2062659"/>
            <a:ext cx="10769600" cy="456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첫 번째 </a:t>
            </a:r>
            <a:r>
              <a:rPr lang="ko-KR" altLang="en-US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실험자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결과표</a:t>
            </a:r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34396CE-7072-4F31-9150-78E523F84735}"/>
              </a:ext>
            </a:extLst>
          </p:cNvPr>
          <p:cNvSpPr/>
          <p:nvPr/>
        </p:nvSpPr>
        <p:spPr>
          <a:xfrm>
            <a:off x="5932601" y="2914672"/>
            <a:ext cx="6096000" cy="2689134"/>
          </a:xfrm>
          <a:prstGeom prst="rect">
            <a:avLst/>
          </a:prstGeom>
        </p:spPr>
        <p:txBody>
          <a:bodyPr>
            <a:spAutoFit/>
          </a:bodyPr>
          <a:lstStyle/>
          <a:p>
            <a:pPr marL="730250" fontAlgn="base" latinLnBrk="0">
              <a:lnSpc>
                <a:spcPct val="160000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HY신명조" panose="02030600000101010101" pitchFamily="18" charset="-127"/>
              </a:rPr>
              <a:t>CASE 2: </a:t>
            </a:r>
            <a:r>
              <a:rPr lang="ko-KR" altLang="en-US" b="1" kern="0" dirty="0">
                <a:solidFill>
                  <a:srgbClr val="000000"/>
                </a:solidFill>
                <a:ea typeface="HY신명조" panose="02030600000101010101" pitchFamily="18" charset="-127"/>
              </a:rPr>
              <a:t>날씨에 따른 생체 데이터 변화</a:t>
            </a:r>
            <a:endParaRPr lang="ko-KR" altLang="en-US" kern="0" dirty="0">
              <a:solidFill>
                <a:srgbClr val="000000"/>
              </a:solidFill>
            </a:endParaRPr>
          </a:p>
          <a:p>
            <a:pPr marL="730250" fontAlgn="base" latinLnBrk="0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ea typeface="HY신명조" panose="02030600000101010101" pitchFamily="18" charset="-127"/>
              </a:rPr>
              <a:t>날씨에 따른 생체데이터를 분석해 본 결과 날씨가 맑을수록 심박수가 증가하고</a:t>
            </a:r>
            <a:r>
              <a:rPr lang="en-US" altLang="ko-KR" kern="0" dirty="0">
                <a:solidFill>
                  <a:srgbClr val="000000"/>
                </a:solidFill>
                <a:latin typeface="HY신명조" panose="02030600000101010101" pitchFamily="18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ea typeface="HY신명조" panose="02030600000101010101" pitchFamily="18" charset="-127"/>
              </a:rPr>
              <a:t>정신상태는 편안한 상태를 뛰며</a:t>
            </a:r>
            <a:r>
              <a:rPr lang="en-US" altLang="ko-KR" kern="0" dirty="0">
                <a:solidFill>
                  <a:srgbClr val="000000"/>
                </a:solidFill>
                <a:latin typeface="HY신명조" panose="02030600000101010101" pitchFamily="18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ea typeface="HY신명조" panose="02030600000101010101" pitchFamily="18" charset="-127"/>
              </a:rPr>
              <a:t>날씨가 흐려지면 상대적으로 심박수는 감소하고</a:t>
            </a:r>
            <a:r>
              <a:rPr lang="en-US" altLang="ko-KR" kern="0" dirty="0">
                <a:solidFill>
                  <a:srgbClr val="000000"/>
                </a:solidFill>
                <a:latin typeface="HY신명조" panose="02030600000101010101" pitchFamily="18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ea typeface="HY신명조" panose="02030600000101010101" pitchFamily="18" charset="-127"/>
              </a:rPr>
              <a:t>정신상태는 긴장상태로 변하게 된다</a:t>
            </a:r>
            <a:r>
              <a:rPr lang="en-US" altLang="ko-KR" kern="0" dirty="0">
                <a:solidFill>
                  <a:srgbClr val="000000"/>
                </a:solidFill>
                <a:latin typeface="HY신명조" panose="02030600000101010101" pitchFamily="18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36EF7F-A033-454D-894C-0BBDB3E2F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184" y="2643970"/>
            <a:ext cx="5065189" cy="379032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E6F4E3D-CD19-480C-A9DE-44195E2871F6}"/>
              </a:ext>
            </a:extLst>
          </p:cNvPr>
          <p:cNvSpPr/>
          <p:nvPr/>
        </p:nvSpPr>
        <p:spPr>
          <a:xfrm>
            <a:off x="1326184" y="4721469"/>
            <a:ext cx="5065189" cy="6330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70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75771" y="423706"/>
            <a:ext cx="6226628" cy="584775"/>
            <a:chOff x="275771" y="423706"/>
            <a:chExt cx="6226628" cy="584775"/>
          </a:xfrm>
        </p:grpSpPr>
        <p:cxnSp>
          <p:nvCxnSpPr>
            <p:cNvPr id="2" name="직선 연결선 1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275771" y="423706"/>
              <a:ext cx="14606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5. </a:t>
              </a:r>
              <a:r>
                <a:rPr kumimoji="0" lang="ko-KR" altLang="en-US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결론</a:t>
              </a:r>
              <a:endParaRPr kumimoji="0" lang="en-US" altLang="ko-KR" sz="32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05406E39-257A-4BCF-BE3A-8773396D6B93}"/>
              </a:ext>
            </a:extLst>
          </p:cNvPr>
          <p:cNvSpPr/>
          <p:nvPr/>
        </p:nvSpPr>
        <p:spPr>
          <a:xfrm>
            <a:off x="854575" y="1566242"/>
            <a:ext cx="11519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2.</a:t>
            </a:r>
            <a:r>
              <a:rPr lang="ko-KR" altLang="en-US" sz="2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환경적 지표에 따른 연관성</a:t>
            </a:r>
            <a:endParaRPr kumimoji="0" lang="en-US" altLang="ko-KR" sz="2400" b="1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E49173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E8804D-BAAD-4F58-A38F-4F08BDD496CB}"/>
              </a:ext>
            </a:extLst>
          </p:cNvPr>
          <p:cNvSpPr/>
          <p:nvPr/>
        </p:nvSpPr>
        <p:spPr>
          <a:xfrm>
            <a:off x="1190171" y="2062659"/>
            <a:ext cx="10769600" cy="456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첫 번째 </a:t>
            </a:r>
            <a:r>
              <a:rPr lang="ko-KR" altLang="en-US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실험자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결과표</a:t>
            </a:r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34396CE-7072-4F31-9150-78E523F84735}"/>
              </a:ext>
            </a:extLst>
          </p:cNvPr>
          <p:cNvSpPr/>
          <p:nvPr/>
        </p:nvSpPr>
        <p:spPr>
          <a:xfrm>
            <a:off x="5932601" y="2914672"/>
            <a:ext cx="6096000" cy="2689134"/>
          </a:xfrm>
          <a:prstGeom prst="rect">
            <a:avLst/>
          </a:prstGeom>
        </p:spPr>
        <p:txBody>
          <a:bodyPr>
            <a:spAutoFit/>
          </a:bodyPr>
          <a:lstStyle/>
          <a:p>
            <a:pPr marL="730250" fontAlgn="base" latinLnBrk="0">
              <a:lnSpc>
                <a:spcPct val="160000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HY신명조" panose="02030600000101010101" pitchFamily="18" charset="-127"/>
              </a:rPr>
              <a:t>CASE 3: </a:t>
            </a:r>
            <a:r>
              <a:rPr lang="ko-KR" altLang="en-US" b="1" kern="0" dirty="0">
                <a:solidFill>
                  <a:srgbClr val="000000"/>
                </a:solidFill>
                <a:ea typeface="HY신명조" panose="02030600000101010101" pitchFamily="18" charset="-127"/>
              </a:rPr>
              <a:t>측정 시간대에 따른 생체 데이터 변화</a:t>
            </a:r>
            <a:endParaRPr lang="ko-KR" altLang="en-US" kern="0" dirty="0">
              <a:solidFill>
                <a:srgbClr val="000000"/>
              </a:solidFill>
            </a:endParaRPr>
          </a:p>
          <a:p>
            <a:pPr marL="730250" fontAlgn="base" latinLnBrk="0">
              <a:lnSpc>
                <a:spcPct val="160000"/>
              </a:lnSpc>
            </a:pPr>
            <a:r>
              <a:rPr lang="ko-KR" altLang="en-US" kern="0" dirty="0" err="1">
                <a:solidFill>
                  <a:srgbClr val="000000"/>
                </a:solidFill>
                <a:ea typeface="HY신명조" panose="02030600000101010101" pitchFamily="18" charset="-127"/>
              </a:rPr>
              <a:t>실험자</a:t>
            </a:r>
            <a:r>
              <a:rPr lang="ko-KR" altLang="en-US" kern="0" dirty="0">
                <a:solidFill>
                  <a:srgbClr val="000000"/>
                </a:solidFill>
                <a:ea typeface="HY신명조" panose="02030600000101010101" pitchFamily="18" charset="-127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HY신명조" panose="02030600000101010101" pitchFamily="18" charset="-127"/>
              </a:rPr>
              <a:t>1</a:t>
            </a:r>
            <a:r>
              <a:rPr lang="ko-KR" altLang="en-US" kern="0" dirty="0">
                <a:solidFill>
                  <a:srgbClr val="000000"/>
                </a:solidFill>
                <a:ea typeface="HY신명조" panose="02030600000101010101" pitchFamily="18" charset="-127"/>
              </a:rPr>
              <a:t>의 심박수와 교감 신경 전기반응은 측정시간에 따라 미치는 영향이 크지 않다</a:t>
            </a:r>
            <a:r>
              <a:rPr lang="en-US" altLang="ko-KR" kern="0" dirty="0">
                <a:solidFill>
                  <a:srgbClr val="000000"/>
                </a:solidFill>
                <a:latin typeface="HY신명조" panose="02030600000101010101" pitchFamily="18" charset="-127"/>
              </a:rPr>
              <a:t>. </a:t>
            </a:r>
            <a:r>
              <a:rPr lang="ko-KR" altLang="en-US" kern="0" dirty="0">
                <a:solidFill>
                  <a:srgbClr val="000000"/>
                </a:solidFill>
                <a:ea typeface="HY신명조" panose="02030600000101010101" pitchFamily="18" charset="-127"/>
              </a:rPr>
              <a:t>하지만 측정시간이 이를수록 정신상태는 명상이나 졸린 상태를 나타내며</a:t>
            </a:r>
            <a:r>
              <a:rPr lang="en-US" altLang="ko-KR" kern="0" dirty="0">
                <a:solidFill>
                  <a:srgbClr val="000000"/>
                </a:solidFill>
                <a:latin typeface="HY신명조" panose="02030600000101010101" pitchFamily="18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ea typeface="HY신명조" panose="02030600000101010101" pitchFamily="18" charset="-127"/>
              </a:rPr>
              <a:t>오후 이후에 측정한 정신상태는 편안하고 안정 된 상태를 보여준다</a:t>
            </a:r>
            <a:r>
              <a:rPr lang="en-US" altLang="ko-KR" kern="0" dirty="0">
                <a:solidFill>
                  <a:srgbClr val="000000"/>
                </a:solidFill>
                <a:latin typeface="HY신명조" panose="02030600000101010101" pitchFamily="18" charset="-127"/>
              </a:rPr>
              <a:t>.</a:t>
            </a:r>
            <a:endParaRPr lang="ko-KR" altLang="en-US" kern="0" dirty="0">
              <a:solidFill>
                <a:srgbClr val="00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36EF7F-A033-454D-894C-0BBDB3E2F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184" y="2643970"/>
            <a:ext cx="5065189" cy="379032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F9EA7A0-DCB4-47B2-930E-A3806783756B}"/>
              </a:ext>
            </a:extLst>
          </p:cNvPr>
          <p:cNvSpPr/>
          <p:nvPr/>
        </p:nvSpPr>
        <p:spPr>
          <a:xfrm>
            <a:off x="1326184" y="5301760"/>
            <a:ext cx="5065189" cy="984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17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75771" y="423706"/>
            <a:ext cx="6226628" cy="584775"/>
            <a:chOff x="275771" y="423706"/>
            <a:chExt cx="6226628" cy="584775"/>
          </a:xfrm>
        </p:grpSpPr>
        <p:cxnSp>
          <p:nvCxnSpPr>
            <p:cNvPr id="2" name="직선 연결선 1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275771" y="423706"/>
              <a:ext cx="14606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5. </a:t>
              </a:r>
              <a:r>
                <a:rPr kumimoji="0" lang="ko-KR" altLang="en-US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결론</a:t>
              </a:r>
              <a:endParaRPr kumimoji="0" lang="en-US" altLang="ko-KR" sz="32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05406E39-257A-4BCF-BE3A-8773396D6B93}"/>
              </a:ext>
            </a:extLst>
          </p:cNvPr>
          <p:cNvSpPr/>
          <p:nvPr/>
        </p:nvSpPr>
        <p:spPr>
          <a:xfrm>
            <a:off x="854575" y="1566242"/>
            <a:ext cx="11519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2.</a:t>
            </a:r>
            <a:r>
              <a:rPr lang="ko-KR" altLang="en-US" sz="2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환경적 지표에 따른 연관성</a:t>
            </a:r>
            <a:endParaRPr kumimoji="0" lang="en-US" altLang="ko-KR" sz="2400" b="1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E49173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E8804D-BAAD-4F58-A38F-4F08BDD496CB}"/>
              </a:ext>
            </a:extLst>
          </p:cNvPr>
          <p:cNvSpPr/>
          <p:nvPr/>
        </p:nvSpPr>
        <p:spPr>
          <a:xfrm>
            <a:off x="1190171" y="2062659"/>
            <a:ext cx="10769600" cy="456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두 번째 </a:t>
            </a:r>
            <a:r>
              <a:rPr lang="ko-KR" altLang="en-US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실험자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결과표</a:t>
            </a:r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F7D126-1BF9-4B1F-BAD7-5C7A5B700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763" y="2623481"/>
            <a:ext cx="9815577" cy="326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75771" y="423706"/>
            <a:ext cx="6226628" cy="584775"/>
            <a:chOff x="275771" y="423706"/>
            <a:chExt cx="6226628" cy="584775"/>
          </a:xfrm>
        </p:grpSpPr>
        <p:cxnSp>
          <p:nvCxnSpPr>
            <p:cNvPr id="2" name="직선 연결선 1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275771" y="423706"/>
              <a:ext cx="14606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5. </a:t>
              </a:r>
              <a:r>
                <a:rPr kumimoji="0" lang="ko-KR" altLang="en-US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결론</a:t>
              </a:r>
              <a:endParaRPr kumimoji="0" lang="en-US" altLang="ko-KR" sz="32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05406E39-257A-4BCF-BE3A-8773396D6B93}"/>
              </a:ext>
            </a:extLst>
          </p:cNvPr>
          <p:cNvSpPr/>
          <p:nvPr/>
        </p:nvSpPr>
        <p:spPr>
          <a:xfrm>
            <a:off x="854575" y="1566242"/>
            <a:ext cx="11519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2.</a:t>
            </a:r>
            <a:r>
              <a:rPr lang="ko-KR" altLang="en-US" sz="2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종합 결론</a:t>
            </a:r>
            <a:endParaRPr kumimoji="0" lang="en-US" altLang="ko-KR" sz="2400" b="1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E49173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E8804D-BAAD-4F58-A38F-4F08BDD496CB}"/>
              </a:ext>
            </a:extLst>
          </p:cNvPr>
          <p:cNvSpPr/>
          <p:nvPr/>
        </p:nvSpPr>
        <p:spPr>
          <a:xfrm>
            <a:off x="1229673" y="2162210"/>
            <a:ext cx="10769600" cy="3329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defRPr/>
            </a:pP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개개인마다 같은 상황에서도 느끼는 감정은 모두 다르며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이러한 결과는 시각적 청각적 요인에 의해 달라 질 수도 있고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환경적인 요인에 의해 달라질 수 도 있다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본 연구에서 설계한 생체데이터 연관성 지표를 이용하여 여러 상황에서의 개개인이 느끼는 감정들을 데이터화 하여 해당 상황에서의 감정을 예측한다면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추후에 특정 환경에서 그 사람의 감정을 예상하는 것이 가능할 것이다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이를 통해 다양한 응용분야에 적용할 수 있을 것이라 생각되며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삶에 다양한 도움을 줄 수 있을 것이라 생각된다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9912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75771" y="423706"/>
            <a:ext cx="6226628" cy="584775"/>
            <a:chOff x="275771" y="423706"/>
            <a:chExt cx="6226628" cy="584775"/>
          </a:xfrm>
        </p:grpSpPr>
        <p:cxnSp>
          <p:nvCxnSpPr>
            <p:cNvPr id="2" name="직선 연결선 1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275771" y="423706"/>
              <a:ext cx="239520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2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6</a:t>
              </a:r>
              <a:r>
                <a:rPr kumimoji="0" lang="en-US" altLang="ko-KR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. </a:t>
              </a:r>
              <a:r>
                <a:rPr kumimoji="0" lang="ko-KR" altLang="en-US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참고 문헌</a:t>
              </a:r>
              <a:endParaRPr kumimoji="0" lang="en-US" altLang="ko-KR" sz="32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4CF834-D42A-4802-AACB-B8CCF6457346}"/>
              </a:ext>
            </a:extLst>
          </p:cNvPr>
          <p:cNvSpPr/>
          <p:nvPr/>
        </p:nvSpPr>
        <p:spPr>
          <a:xfrm>
            <a:off x="809613" y="1620379"/>
            <a:ext cx="9877961" cy="3869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Tx/>
              <a:buAutoNum type="arabicPeriod"/>
              <a:defRPr/>
            </a:pP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외국</a:t>
            </a: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Octavio Arriaga(2017) “Real-time Convolutional Neural  Networks for Emotion Classification”, b-</a:t>
            </a:r>
            <a:r>
              <a:rPr lang="en-US" altLang="ko-KR" sz="11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itBonn</a:t>
            </a: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-Aachen </a:t>
            </a:r>
            <a:r>
              <a:rPr lang="en-US" altLang="ko-KR" sz="11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Intenational</a:t>
            </a: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Center for Information Technology</a:t>
            </a:r>
          </a:p>
          <a:p>
            <a:pPr marL="342900" lvl="0" indent="-342900">
              <a:lnSpc>
                <a:spcPct val="150000"/>
              </a:lnSpc>
              <a:buFontTx/>
              <a:buAutoNum type="arabicPeriod"/>
              <a:defRPr/>
            </a:pP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국내</a:t>
            </a: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최아영</a:t>
            </a: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(2012) “</a:t>
            </a: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감정 분석을 위한 생체 신호 특징 추출 연구”</a:t>
            </a: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광주과학기술원 </a:t>
            </a: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U-VR </a:t>
            </a: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연구실</a:t>
            </a:r>
          </a:p>
          <a:p>
            <a:pPr marL="342900" lvl="0" indent="-342900">
              <a:lnSpc>
                <a:spcPct val="150000"/>
              </a:lnSpc>
              <a:buFontTx/>
              <a:buAutoNum type="arabicPeriod"/>
              <a:defRPr/>
            </a:pP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국내 </a:t>
            </a: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11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저자없음</a:t>
            </a: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IT </a:t>
            </a: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뉴스</a:t>
            </a: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(2018) “X-ABNI+α, </a:t>
            </a: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이를 융합 </a:t>
            </a:r>
            <a:r>
              <a:rPr lang="ko-KR" altLang="en-US" sz="11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유기칩</a:t>
            </a: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·MC·</a:t>
            </a: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 주권화 도전” </a:t>
            </a: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뉴스 홈페이지</a:t>
            </a: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http://www.itnews.or.kr/?p=25120 (2018-03-20 </a:t>
            </a: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방문</a:t>
            </a: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marL="342900" lvl="0" indent="-342900">
              <a:lnSpc>
                <a:spcPct val="150000"/>
              </a:lnSpc>
              <a:buFontTx/>
              <a:buAutoNum type="arabicPeriod"/>
              <a:defRPr/>
            </a:pP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외국</a:t>
            </a: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Ian H. Witten(2013).  Data Mining Practical Machine Learning Tools and Techniques</a:t>
            </a:r>
          </a:p>
          <a:p>
            <a:pPr marL="342900" lvl="0" indent="-342900">
              <a:lnSpc>
                <a:spcPct val="150000"/>
              </a:lnSpc>
              <a:buFontTx/>
              <a:buAutoNum type="arabicPeriod"/>
              <a:defRPr/>
            </a:pP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국내</a:t>
            </a: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이형주</a:t>
            </a: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신동일</a:t>
            </a: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신동규</a:t>
            </a: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(2014) </a:t>
            </a: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뇌파를 활용한 사용자의 감정분류 알고리즘</a:t>
            </a: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한국통신학회논문지</a:t>
            </a:r>
          </a:p>
          <a:p>
            <a:pPr marL="342900" lvl="0" indent="-342900">
              <a:lnSpc>
                <a:spcPct val="150000"/>
              </a:lnSpc>
              <a:buFontTx/>
              <a:buAutoNum type="arabicPeriod"/>
              <a:defRPr/>
            </a:pP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국내</a:t>
            </a: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정원영</a:t>
            </a: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(2017) </a:t>
            </a: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인공지능 기반 감성 컴퓨팅이 뜬다</a:t>
            </a: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로봇신문  </a:t>
            </a: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2017.10.22</a:t>
            </a: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일자</a:t>
            </a:r>
          </a:p>
          <a:p>
            <a:pPr marL="342900" lvl="0" indent="-342900">
              <a:lnSpc>
                <a:spcPct val="150000"/>
              </a:lnSpc>
              <a:buFontTx/>
              <a:buAutoNum type="arabicPeriod"/>
              <a:defRPr/>
            </a:pP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외국</a:t>
            </a: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Jennifer </a:t>
            </a:r>
            <a:r>
              <a:rPr lang="en-US" altLang="ko-KR" sz="11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Bresnick</a:t>
            </a: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(2018) GE, Roche Partner for Big Data Analytics, Precision Medicine Platform,  </a:t>
            </a:r>
            <a:r>
              <a:rPr lang="en-US" altLang="ko-KR" sz="11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HealthIT</a:t>
            </a: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Analytics</a:t>
            </a:r>
          </a:p>
          <a:p>
            <a:pPr marL="342900" lvl="0" indent="-342900">
              <a:lnSpc>
                <a:spcPct val="150000"/>
              </a:lnSpc>
              <a:buFontTx/>
              <a:buAutoNum type="arabicPeriod"/>
              <a:defRPr/>
            </a:pP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국내</a:t>
            </a: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ko-KR" altLang="en-US" sz="11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박상선</a:t>
            </a: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1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정동녘</a:t>
            </a: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노지영</a:t>
            </a: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1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조준동</a:t>
            </a: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(2015) </a:t>
            </a:r>
            <a:r>
              <a:rPr lang="ko-KR" altLang="en-US" sz="11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심박과</a:t>
            </a: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언어를 활용한 특정 장소에 대한 인간의 감정 유추 연구</a:t>
            </a: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1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국가산업융합진흥센터</a:t>
            </a:r>
            <a:endParaRPr lang="ko-KR" altLang="en-US" sz="11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FontTx/>
              <a:buAutoNum type="arabicPeriod"/>
              <a:defRPr/>
            </a:pP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국내 </a:t>
            </a: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11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저자있음</a:t>
            </a: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홍진표</a:t>
            </a: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(2017) “</a:t>
            </a: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감정인식 인공지능 시대 온다 ” </a:t>
            </a: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11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디지털타임스</a:t>
            </a: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2017.2.7</a:t>
            </a: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일자 </a:t>
            </a: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</a:t>
            </a: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면</a:t>
            </a:r>
          </a:p>
          <a:p>
            <a:pPr marL="342900" lvl="0" indent="-342900">
              <a:lnSpc>
                <a:spcPct val="150000"/>
              </a:lnSpc>
              <a:buFontTx/>
              <a:buAutoNum type="arabicPeriod"/>
              <a:defRPr/>
            </a:pP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국내</a:t>
            </a: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1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저자없음</a:t>
            </a: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(2016) </a:t>
            </a:r>
            <a:r>
              <a:rPr lang="ko-KR" altLang="en-US" sz="11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딥러닝</a:t>
            </a: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인간의 감정을 읽고 표현한다</a:t>
            </a: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1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테크</a:t>
            </a: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 </a:t>
            </a: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제</a:t>
            </a: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39</a:t>
            </a: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호</a:t>
            </a: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(2016.7)</a:t>
            </a:r>
          </a:p>
          <a:p>
            <a:pPr marL="342900" lvl="0" indent="-342900">
              <a:lnSpc>
                <a:spcPct val="150000"/>
              </a:lnSpc>
              <a:buFontTx/>
              <a:buAutoNum type="arabicPeriod"/>
              <a:defRPr/>
            </a:pP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국내</a:t>
            </a: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신동민</a:t>
            </a: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신동일</a:t>
            </a: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신동규</a:t>
            </a: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(2015) Research of Real-Time Emotion Recognition Interface Using Multiple Physiological Signals of EEG and ECG, Journal of Korea Game Society Vol.15 No.2 pp.105-114 </a:t>
            </a:r>
          </a:p>
          <a:p>
            <a:pPr marL="342900" lvl="0" indent="-342900">
              <a:lnSpc>
                <a:spcPct val="150000"/>
              </a:lnSpc>
              <a:buFontTx/>
              <a:buAutoNum type="arabicPeriod"/>
              <a:defRPr/>
            </a:pP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국내</a:t>
            </a: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김수연</a:t>
            </a: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정영미</a:t>
            </a: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(2006) “</a:t>
            </a: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텍스트 마이닝 기법을 이용한 연관용어 선정에 관한 실험적 </a:t>
            </a:r>
            <a:r>
              <a:rPr lang="ko-KR" altLang="en-US" sz="11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연구”정보관리학회지</a:t>
            </a: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제</a:t>
            </a: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</a:t>
            </a: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권 제</a:t>
            </a: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호</a:t>
            </a: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2006.9, 147-165 (19 pages)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43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3686629" y="2790394"/>
            <a:ext cx="4818742" cy="1277213"/>
            <a:chOff x="3686629" y="2790394"/>
            <a:chExt cx="4818742" cy="1277213"/>
          </a:xfrm>
        </p:grpSpPr>
        <p:sp>
          <p:nvSpPr>
            <p:cNvPr id="5" name="직사각형 4"/>
            <p:cNvSpPr/>
            <p:nvPr/>
          </p:nvSpPr>
          <p:spPr>
            <a:xfrm>
              <a:off x="3686629" y="2790394"/>
              <a:ext cx="4818742" cy="1277213"/>
            </a:xfrm>
            <a:prstGeom prst="rect">
              <a:avLst/>
            </a:prstGeom>
            <a:solidFill>
              <a:srgbClr val="F7EFE2"/>
            </a:solidFill>
            <a:ln w="22225">
              <a:solidFill>
                <a:srgbClr val="E491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5214339" y="2862404"/>
              <a:ext cx="1731436" cy="1162944"/>
              <a:chOff x="5134502" y="2862404"/>
              <a:chExt cx="1731436" cy="1162944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5134502" y="2862404"/>
                <a:ext cx="17272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1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645654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Thank You</a:t>
                </a:r>
                <a:endParaRPr kumimoji="0" lang="ko-KR" altLang="en-US" sz="24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3" name="직사각형 2"/>
              <p:cNvSpPr/>
              <p:nvPr/>
            </p:nvSpPr>
            <p:spPr>
              <a:xfrm>
                <a:off x="5134502" y="3255907"/>
                <a:ext cx="173143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4400" b="1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645654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Q &amp; A</a:t>
                </a:r>
                <a:endParaRPr kumimoji="0" lang="ko-KR" altLang="en-US" sz="44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818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04799" y="972455"/>
            <a:ext cx="6197600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/>
          <p:cNvGrpSpPr/>
          <p:nvPr/>
        </p:nvGrpSpPr>
        <p:grpSpPr>
          <a:xfrm>
            <a:off x="1832989" y="1986645"/>
            <a:ext cx="1041645" cy="1035489"/>
            <a:chOff x="2946400" y="2435225"/>
            <a:chExt cx="2417763" cy="2403475"/>
          </a:xfrm>
        </p:grpSpPr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5137150" y="2913063"/>
              <a:ext cx="227013" cy="303212"/>
            </a:xfrm>
            <a:custGeom>
              <a:avLst/>
              <a:gdLst>
                <a:gd name="T0" fmla="*/ 0 w 143"/>
                <a:gd name="T1" fmla="*/ 41 h 191"/>
                <a:gd name="T2" fmla="*/ 59 w 143"/>
                <a:gd name="T3" fmla="*/ 0 h 191"/>
                <a:gd name="T4" fmla="*/ 95 w 143"/>
                <a:gd name="T5" fmla="*/ 22 h 191"/>
                <a:gd name="T6" fmla="*/ 125 w 143"/>
                <a:gd name="T7" fmla="*/ 32 h 191"/>
                <a:gd name="T8" fmla="*/ 143 w 143"/>
                <a:gd name="T9" fmla="*/ 70 h 191"/>
                <a:gd name="T10" fmla="*/ 127 w 143"/>
                <a:gd name="T11" fmla="*/ 102 h 191"/>
                <a:gd name="T12" fmla="*/ 139 w 143"/>
                <a:gd name="T13" fmla="*/ 125 h 191"/>
                <a:gd name="T14" fmla="*/ 114 w 143"/>
                <a:gd name="T15" fmla="*/ 154 h 191"/>
                <a:gd name="T16" fmla="*/ 109 w 143"/>
                <a:gd name="T17" fmla="*/ 180 h 191"/>
                <a:gd name="T18" fmla="*/ 82 w 143"/>
                <a:gd name="T19" fmla="*/ 191 h 191"/>
                <a:gd name="T20" fmla="*/ 0 w 143"/>
                <a:gd name="T21" fmla="*/ 180 h 191"/>
                <a:gd name="T22" fmla="*/ 0 w 143"/>
                <a:gd name="T23" fmla="*/ 4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3" h="191">
                  <a:moveTo>
                    <a:pt x="0" y="41"/>
                  </a:moveTo>
                  <a:lnTo>
                    <a:pt x="59" y="0"/>
                  </a:lnTo>
                  <a:lnTo>
                    <a:pt x="95" y="22"/>
                  </a:lnTo>
                  <a:lnTo>
                    <a:pt x="125" y="32"/>
                  </a:lnTo>
                  <a:lnTo>
                    <a:pt x="143" y="70"/>
                  </a:lnTo>
                  <a:lnTo>
                    <a:pt x="127" y="102"/>
                  </a:lnTo>
                  <a:lnTo>
                    <a:pt x="139" y="125"/>
                  </a:lnTo>
                  <a:lnTo>
                    <a:pt x="114" y="154"/>
                  </a:lnTo>
                  <a:lnTo>
                    <a:pt x="109" y="180"/>
                  </a:lnTo>
                  <a:lnTo>
                    <a:pt x="82" y="191"/>
                  </a:lnTo>
                  <a:lnTo>
                    <a:pt x="0" y="180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E491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2946400" y="2573338"/>
              <a:ext cx="227013" cy="303212"/>
            </a:xfrm>
            <a:custGeom>
              <a:avLst/>
              <a:gdLst>
                <a:gd name="T0" fmla="*/ 143 w 143"/>
                <a:gd name="T1" fmla="*/ 148 h 191"/>
                <a:gd name="T2" fmla="*/ 82 w 143"/>
                <a:gd name="T3" fmla="*/ 191 h 191"/>
                <a:gd name="T4" fmla="*/ 46 w 143"/>
                <a:gd name="T5" fmla="*/ 166 h 191"/>
                <a:gd name="T6" fmla="*/ 18 w 143"/>
                <a:gd name="T7" fmla="*/ 157 h 191"/>
                <a:gd name="T8" fmla="*/ 0 w 143"/>
                <a:gd name="T9" fmla="*/ 118 h 191"/>
                <a:gd name="T10" fmla="*/ 16 w 143"/>
                <a:gd name="T11" fmla="*/ 89 h 191"/>
                <a:gd name="T12" fmla="*/ 2 w 143"/>
                <a:gd name="T13" fmla="*/ 63 h 191"/>
                <a:gd name="T14" fmla="*/ 27 w 143"/>
                <a:gd name="T15" fmla="*/ 34 h 191"/>
                <a:gd name="T16" fmla="*/ 34 w 143"/>
                <a:gd name="T17" fmla="*/ 9 h 191"/>
                <a:gd name="T18" fmla="*/ 61 w 143"/>
                <a:gd name="T19" fmla="*/ 0 h 191"/>
                <a:gd name="T20" fmla="*/ 143 w 143"/>
                <a:gd name="T21" fmla="*/ 9 h 191"/>
                <a:gd name="T22" fmla="*/ 143 w 143"/>
                <a:gd name="T23" fmla="*/ 148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3" h="191">
                  <a:moveTo>
                    <a:pt x="143" y="148"/>
                  </a:moveTo>
                  <a:lnTo>
                    <a:pt x="82" y="191"/>
                  </a:lnTo>
                  <a:lnTo>
                    <a:pt x="46" y="166"/>
                  </a:lnTo>
                  <a:lnTo>
                    <a:pt x="18" y="157"/>
                  </a:lnTo>
                  <a:lnTo>
                    <a:pt x="0" y="118"/>
                  </a:lnTo>
                  <a:lnTo>
                    <a:pt x="16" y="89"/>
                  </a:lnTo>
                  <a:lnTo>
                    <a:pt x="2" y="63"/>
                  </a:lnTo>
                  <a:lnTo>
                    <a:pt x="27" y="34"/>
                  </a:lnTo>
                  <a:lnTo>
                    <a:pt x="34" y="9"/>
                  </a:lnTo>
                  <a:lnTo>
                    <a:pt x="61" y="0"/>
                  </a:lnTo>
                  <a:lnTo>
                    <a:pt x="143" y="9"/>
                  </a:lnTo>
                  <a:lnTo>
                    <a:pt x="143" y="148"/>
                  </a:lnTo>
                  <a:close/>
                </a:path>
              </a:pathLst>
            </a:custGeom>
            <a:solidFill>
              <a:srgbClr val="E491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3059113" y="2435225"/>
              <a:ext cx="2024063" cy="2403475"/>
            </a:xfrm>
            <a:custGeom>
              <a:avLst/>
              <a:gdLst>
                <a:gd name="T0" fmla="*/ 924 w 1275"/>
                <a:gd name="T1" fmla="*/ 524 h 1514"/>
                <a:gd name="T2" fmla="*/ 1010 w 1275"/>
                <a:gd name="T3" fmla="*/ 558 h 1514"/>
                <a:gd name="T4" fmla="*/ 1097 w 1275"/>
                <a:gd name="T5" fmla="*/ 572 h 1514"/>
                <a:gd name="T6" fmla="*/ 1165 w 1275"/>
                <a:gd name="T7" fmla="*/ 565 h 1514"/>
                <a:gd name="T8" fmla="*/ 1229 w 1275"/>
                <a:gd name="T9" fmla="*/ 549 h 1514"/>
                <a:gd name="T10" fmla="*/ 1275 w 1275"/>
                <a:gd name="T11" fmla="*/ 349 h 1514"/>
                <a:gd name="T12" fmla="*/ 1234 w 1275"/>
                <a:gd name="T13" fmla="*/ 369 h 1514"/>
                <a:gd name="T14" fmla="*/ 1184 w 1275"/>
                <a:gd name="T15" fmla="*/ 380 h 1514"/>
                <a:gd name="T16" fmla="*/ 1104 w 1275"/>
                <a:gd name="T17" fmla="*/ 378 h 1514"/>
                <a:gd name="T18" fmla="*/ 988 w 1275"/>
                <a:gd name="T19" fmla="*/ 326 h 1514"/>
                <a:gd name="T20" fmla="*/ 913 w 1275"/>
                <a:gd name="T21" fmla="*/ 226 h 1514"/>
                <a:gd name="T22" fmla="*/ 888 w 1275"/>
                <a:gd name="T23" fmla="*/ 166 h 1514"/>
                <a:gd name="T24" fmla="*/ 876 w 1275"/>
                <a:gd name="T25" fmla="*/ 153 h 1514"/>
                <a:gd name="T26" fmla="*/ 847 w 1275"/>
                <a:gd name="T27" fmla="*/ 244 h 1514"/>
                <a:gd name="T28" fmla="*/ 833 w 1275"/>
                <a:gd name="T29" fmla="*/ 239 h 1514"/>
                <a:gd name="T30" fmla="*/ 819 w 1275"/>
                <a:gd name="T31" fmla="*/ 237 h 1514"/>
                <a:gd name="T32" fmla="*/ 762 w 1275"/>
                <a:gd name="T33" fmla="*/ 323 h 1514"/>
                <a:gd name="T34" fmla="*/ 703 w 1275"/>
                <a:gd name="T35" fmla="*/ 412 h 1514"/>
                <a:gd name="T36" fmla="*/ 699 w 1275"/>
                <a:gd name="T37" fmla="*/ 301 h 1514"/>
                <a:gd name="T38" fmla="*/ 660 w 1275"/>
                <a:gd name="T39" fmla="*/ 171 h 1514"/>
                <a:gd name="T40" fmla="*/ 626 w 1275"/>
                <a:gd name="T41" fmla="*/ 21 h 1514"/>
                <a:gd name="T42" fmla="*/ 601 w 1275"/>
                <a:gd name="T43" fmla="*/ 12 h 1514"/>
                <a:gd name="T44" fmla="*/ 528 w 1275"/>
                <a:gd name="T45" fmla="*/ 3 h 1514"/>
                <a:gd name="T46" fmla="*/ 450 w 1275"/>
                <a:gd name="T47" fmla="*/ 0 h 1514"/>
                <a:gd name="T48" fmla="*/ 332 w 1275"/>
                <a:gd name="T49" fmla="*/ 7 h 1514"/>
                <a:gd name="T50" fmla="*/ 209 w 1275"/>
                <a:gd name="T51" fmla="*/ 39 h 1514"/>
                <a:gd name="T52" fmla="*/ 109 w 1275"/>
                <a:gd name="T53" fmla="*/ 94 h 1514"/>
                <a:gd name="T54" fmla="*/ 168 w 1275"/>
                <a:gd name="T55" fmla="*/ 226 h 1514"/>
                <a:gd name="T56" fmla="*/ 268 w 1275"/>
                <a:gd name="T57" fmla="*/ 196 h 1514"/>
                <a:gd name="T58" fmla="*/ 384 w 1275"/>
                <a:gd name="T59" fmla="*/ 187 h 1514"/>
                <a:gd name="T60" fmla="*/ 416 w 1275"/>
                <a:gd name="T61" fmla="*/ 187 h 1514"/>
                <a:gd name="T62" fmla="*/ 398 w 1275"/>
                <a:gd name="T63" fmla="*/ 226 h 1514"/>
                <a:gd name="T64" fmla="*/ 357 w 1275"/>
                <a:gd name="T65" fmla="*/ 289 h 1514"/>
                <a:gd name="T66" fmla="*/ 325 w 1275"/>
                <a:gd name="T67" fmla="*/ 358 h 1514"/>
                <a:gd name="T68" fmla="*/ 289 w 1275"/>
                <a:gd name="T69" fmla="*/ 487 h 1514"/>
                <a:gd name="T70" fmla="*/ 257 w 1275"/>
                <a:gd name="T71" fmla="*/ 603 h 1514"/>
                <a:gd name="T72" fmla="*/ 248 w 1275"/>
                <a:gd name="T73" fmla="*/ 715 h 1514"/>
                <a:gd name="T74" fmla="*/ 280 w 1275"/>
                <a:gd name="T75" fmla="*/ 790 h 1514"/>
                <a:gd name="T76" fmla="*/ 252 w 1275"/>
                <a:gd name="T77" fmla="*/ 897 h 1514"/>
                <a:gd name="T78" fmla="*/ 182 w 1275"/>
                <a:gd name="T79" fmla="*/ 1043 h 1514"/>
                <a:gd name="T80" fmla="*/ 61 w 1275"/>
                <a:gd name="T81" fmla="*/ 1211 h 1514"/>
                <a:gd name="T82" fmla="*/ 0 w 1275"/>
                <a:gd name="T83" fmla="*/ 1289 h 1514"/>
                <a:gd name="T84" fmla="*/ 327 w 1275"/>
                <a:gd name="T85" fmla="*/ 1421 h 1514"/>
                <a:gd name="T86" fmla="*/ 384 w 1275"/>
                <a:gd name="T87" fmla="*/ 1350 h 1514"/>
                <a:gd name="T88" fmla="*/ 471 w 1275"/>
                <a:gd name="T89" fmla="*/ 1209 h 1514"/>
                <a:gd name="T90" fmla="*/ 530 w 1275"/>
                <a:gd name="T91" fmla="*/ 1050 h 1514"/>
                <a:gd name="T92" fmla="*/ 560 w 1275"/>
                <a:gd name="T93" fmla="*/ 963 h 1514"/>
                <a:gd name="T94" fmla="*/ 594 w 1275"/>
                <a:gd name="T95" fmla="*/ 1018 h 1514"/>
                <a:gd name="T96" fmla="*/ 623 w 1275"/>
                <a:gd name="T97" fmla="*/ 1072 h 1514"/>
                <a:gd name="T98" fmla="*/ 671 w 1275"/>
                <a:gd name="T99" fmla="*/ 1214 h 1514"/>
                <a:gd name="T100" fmla="*/ 703 w 1275"/>
                <a:gd name="T101" fmla="*/ 1416 h 1514"/>
                <a:gd name="T102" fmla="*/ 714 w 1275"/>
                <a:gd name="T103" fmla="*/ 1514 h 1514"/>
                <a:gd name="T104" fmla="*/ 1038 w 1275"/>
                <a:gd name="T105" fmla="*/ 1375 h 1514"/>
                <a:gd name="T106" fmla="*/ 1015 w 1275"/>
                <a:gd name="T107" fmla="*/ 1280 h 1514"/>
                <a:gd name="T108" fmla="*/ 963 w 1275"/>
                <a:gd name="T109" fmla="*/ 1113 h 1514"/>
                <a:gd name="T110" fmla="*/ 897 w 1275"/>
                <a:gd name="T111" fmla="*/ 963 h 1514"/>
                <a:gd name="T112" fmla="*/ 826 w 1275"/>
                <a:gd name="T113" fmla="*/ 833 h 1514"/>
                <a:gd name="T114" fmla="*/ 765 w 1275"/>
                <a:gd name="T115" fmla="*/ 729 h 1514"/>
                <a:gd name="T116" fmla="*/ 808 w 1275"/>
                <a:gd name="T117" fmla="*/ 681 h 1514"/>
                <a:gd name="T118" fmla="*/ 835 w 1275"/>
                <a:gd name="T119" fmla="*/ 631 h 1514"/>
                <a:gd name="T120" fmla="*/ 858 w 1275"/>
                <a:gd name="T121" fmla="*/ 562 h 1514"/>
                <a:gd name="T122" fmla="*/ 874 w 1275"/>
                <a:gd name="T123" fmla="*/ 496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75" h="1514">
                  <a:moveTo>
                    <a:pt x="874" y="496"/>
                  </a:moveTo>
                  <a:lnTo>
                    <a:pt x="897" y="510"/>
                  </a:lnTo>
                  <a:lnTo>
                    <a:pt x="924" y="524"/>
                  </a:lnTo>
                  <a:lnTo>
                    <a:pt x="951" y="535"/>
                  </a:lnTo>
                  <a:lnTo>
                    <a:pt x="981" y="547"/>
                  </a:lnTo>
                  <a:lnTo>
                    <a:pt x="1010" y="558"/>
                  </a:lnTo>
                  <a:lnTo>
                    <a:pt x="1040" y="565"/>
                  </a:lnTo>
                  <a:lnTo>
                    <a:pt x="1070" y="569"/>
                  </a:lnTo>
                  <a:lnTo>
                    <a:pt x="1097" y="572"/>
                  </a:lnTo>
                  <a:lnTo>
                    <a:pt x="1120" y="572"/>
                  </a:lnTo>
                  <a:lnTo>
                    <a:pt x="1143" y="569"/>
                  </a:lnTo>
                  <a:lnTo>
                    <a:pt x="1165" y="565"/>
                  </a:lnTo>
                  <a:lnTo>
                    <a:pt x="1188" y="560"/>
                  </a:lnTo>
                  <a:lnTo>
                    <a:pt x="1209" y="556"/>
                  </a:lnTo>
                  <a:lnTo>
                    <a:pt x="1229" y="549"/>
                  </a:lnTo>
                  <a:lnTo>
                    <a:pt x="1250" y="540"/>
                  </a:lnTo>
                  <a:lnTo>
                    <a:pt x="1268" y="531"/>
                  </a:lnTo>
                  <a:lnTo>
                    <a:pt x="1275" y="349"/>
                  </a:lnTo>
                  <a:lnTo>
                    <a:pt x="1261" y="355"/>
                  </a:lnTo>
                  <a:lnTo>
                    <a:pt x="1247" y="362"/>
                  </a:lnTo>
                  <a:lnTo>
                    <a:pt x="1234" y="369"/>
                  </a:lnTo>
                  <a:lnTo>
                    <a:pt x="1218" y="374"/>
                  </a:lnTo>
                  <a:lnTo>
                    <a:pt x="1202" y="378"/>
                  </a:lnTo>
                  <a:lnTo>
                    <a:pt x="1184" y="380"/>
                  </a:lnTo>
                  <a:lnTo>
                    <a:pt x="1168" y="383"/>
                  </a:lnTo>
                  <a:lnTo>
                    <a:pt x="1149" y="383"/>
                  </a:lnTo>
                  <a:lnTo>
                    <a:pt x="1104" y="378"/>
                  </a:lnTo>
                  <a:lnTo>
                    <a:pt x="1063" y="367"/>
                  </a:lnTo>
                  <a:lnTo>
                    <a:pt x="1024" y="351"/>
                  </a:lnTo>
                  <a:lnTo>
                    <a:pt x="988" y="326"/>
                  </a:lnTo>
                  <a:lnTo>
                    <a:pt x="958" y="296"/>
                  </a:lnTo>
                  <a:lnTo>
                    <a:pt x="933" y="264"/>
                  </a:lnTo>
                  <a:lnTo>
                    <a:pt x="913" y="226"/>
                  </a:lnTo>
                  <a:lnTo>
                    <a:pt x="899" y="185"/>
                  </a:lnTo>
                  <a:lnTo>
                    <a:pt x="892" y="173"/>
                  </a:lnTo>
                  <a:lnTo>
                    <a:pt x="888" y="166"/>
                  </a:lnTo>
                  <a:lnTo>
                    <a:pt x="883" y="160"/>
                  </a:lnTo>
                  <a:lnTo>
                    <a:pt x="881" y="155"/>
                  </a:lnTo>
                  <a:lnTo>
                    <a:pt x="876" y="153"/>
                  </a:lnTo>
                  <a:lnTo>
                    <a:pt x="867" y="182"/>
                  </a:lnTo>
                  <a:lnTo>
                    <a:pt x="856" y="216"/>
                  </a:lnTo>
                  <a:lnTo>
                    <a:pt x="847" y="244"/>
                  </a:lnTo>
                  <a:lnTo>
                    <a:pt x="842" y="255"/>
                  </a:lnTo>
                  <a:lnTo>
                    <a:pt x="840" y="248"/>
                  </a:lnTo>
                  <a:lnTo>
                    <a:pt x="833" y="239"/>
                  </a:lnTo>
                  <a:lnTo>
                    <a:pt x="826" y="232"/>
                  </a:lnTo>
                  <a:lnTo>
                    <a:pt x="824" y="230"/>
                  </a:lnTo>
                  <a:lnTo>
                    <a:pt x="819" y="237"/>
                  </a:lnTo>
                  <a:lnTo>
                    <a:pt x="806" y="260"/>
                  </a:lnTo>
                  <a:lnTo>
                    <a:pt x="785" y="289"/>
                  </a:lnTo>
                  <a:lnTo>
                    <a:pt x="762" y="323"/>
                  </a:lnTo>
                  <a:lnTo>
                    <a:pt x="740" y="358"/>
                  </a:lnTo>
                  <a:lnTo>
                    <a:pt x="719" y="389"/>
                  </a:lnTo>
                  <a:lnTo>
                    <a:pt x="703" y="412"/>
                  </a:lnTo>
                  <a:lnTo>
                    <a:pt x="696" y="421"/>
                  </a:lnTo>
                  <a:lnTo>
                    <a:pt x="696" y="385"/>
                  </a:lnTo>
                  <a:lnTo>
                    <a:pt x="699" y="301"/>
                  </a:lnTo>
                  <a:lnTo>
                    <a:pt x="701" y="216"/>
                  </a:lnTo>
                  <a:lnTo>
                    <a:pt x="703" y="178"/>
                  </a:lnTo>
                  <a:lnTo>
                    <a:pt x="660" y="171"/>
                  </a:lnTo>
                  <a:lnTo>
                    <a:pt x="626" y="21"/>
                  </a:lnTo>
                  <a:lnTo>
                    <a:pt x="626" y="21"/>
                  </a:lnTo>
                  <a:lnTo>
                    <a:pt x="626" y="21"/>
                  </a:lnTo>
                  <a:lnTo>
                    <a:pt x="623" y="21"/>
                  </a:lnTo>
                  <a:lnTo>
                    <a:pt x="623" y="18"/>
                  </a:lnTo>
                  <a:lnTo>
                    <a:pt x="601" y="12"/>
                  </a:lnTo>
                  <a:lnTo>
                    <a:pt x="578" y="7"/>
                  </a:lnTo>
                  <a:lnTo>
                    <a:pt x="553" y="5"/>
                  </a:lnTo>
                  <a:lnTo>
                    <a:pt x="528" y="3"/>
                  </a:lnTo>
                  <a:lnTo>
                    <a:pt x="503" y="0"/>
                  </a:lnTo>
                  <a:lnTo>
                    <a:pt x="475" y="0"/>
                  </a:lnTo>
                  <a:lnTo>
                    <a:pt x="450" y="0"/>
                  </a:lnTo>
                  <a:lnTo>
                    <a:pt x="423" y="0"/>
                  </a:lnTo>
                  <a:lnTo>
                    <a:pt x="378" y="3"/>
                  </a:lnTo>
                  <a:lnTo>
                    <a:pt x="332" y="7"/>
                  </a:lnTo>
                  <a:lnTo>
                    <a:pt x="289" y="14"/>
                  </a:lnTo>
                  <a:lnTo>
                    <a:pt x="248" y="25"/>
                  </a:lnTo>
                  <a:lnTo>
                    <a:pt x="209" y="39"/>
                  </a:lnTo>
                  <a:lnTo>
                    <a:pt x="173" y="55"/>
                  </a:lnTo>
                  <a:lnTo>
                    <a:pt x="138" y="73"/>
                  </a:lnTo>
                  <a:lnTo>
                    <a:pt x="109" y="94"/>
                  </a:lnTo>
                  <a:lnTo>
                    <a:pt x="109" y="255"/>
                  </a:lnTo>
                  <a:lnTo>
                    <a:pt x="136" y="239"/>
                  </a:lnTo>
                  <a:lnTo>
                    <a:pt x="168" y="226"/>
                  </a:lnTo>
                  <a:lnTo>
                    <a:pt x="200" y="214"/>
                  </a:lnTo>
                  <a:lnTo>
                    <a:pt x="234" y="205"/>
                  </a:lnTo>
                  <a:lnTo>
                    <a:pt x="268" y="196"/>
                  </a:lnTo>
                  <a:lnTo>
                    <a:pt x="307" y="191"/>
                  </a:lnTo>
                  <a:lnTo>
                    <a:pt x="346" y="189"/>
                  </a:lnTo>
                  <a:lnTo>
                    <a:pt x="384" y="187"/>
                  </a:lnTo>
                  <a:lnTo>
                    <a:pt x="396" y="187"/>
                  </a:lnTo>
                  <a:lnTo>
                    <a:pt x="407" y="187"/>
                  </a:lnTo>
                  <a:lnTo>
                    <a:pt x="416" y="187"/>
                  </a:lnTo>
                  <a:lnTo>
                    <a:pt x="428" y="187"/>
                  </a:lnTo>
                  <a:lnTo>
                    <a:pt x="412" y="205"/>
                  </a:lnTo>
                  <a:lnTo>
                    <a:pt x="398" y="226"/>
                  </a:lnTo>
                  <a:lnTo>
                    <a:pt x="384" y="246"/>
                  </a:lnTo>
                  <a:lnTo>
                    <a:pt x="371" y="267"/>
                  </a:lnTo>
                  <a:lnTo>
                    <a:pt x="357" y="289"/>
                  </a:lnTo>
                  <a:lnTo>
                    <a:pt x="346" y="310"/>
                  </a:lnTo>
                  <a:lnTo>
                    <a:pt x="334" y="335"/>
                  </a:lnTo>
                  <a:lnTo>
                    <a:pt x="325" y="358"/>
                  </a:lnTo>
                  <a:lnTo>
                    <a:pt x="307" y="405"/>
                  </a:lnTo>
                  <a:lnTo>
                    <a:pt x="296" y="446"/>
                  </a:lnTo>
                  <a:lnTo>
                    <a:pt x="289" y="487"/>
                  </a:lnTo>
                  <a:lnTo>
                    <a:pt x="289" y="533"/>
                  </a:lnTo>
                  <a:lnTo>
                    <a:pt x="271" y="567"/>
                  </a:lnTo>
                  <a:lnTo>
                    <a:pt x="257" y="603"/>
                  </a:lnTo>
                  <a:lnTo>
                    <a:pt x="248" y="640"/>
                  </a:lnTo>
                  <a:lnTo>
                    <a:pt x="245" y="681"/>
                  </a:lnTo>
                  <a:lnTo>
                    <a:pt x="248" y="715"/>
                  </a:lnTo>
                  <a:lnTo>
                    <a:pt x="255" y="742"/>
                  </a:lnTo>
                  <a:lnTo>
                    <a:pt x="266" y="767"/>
                  </a:lnTo>
                  <a:lnTo>
                    <a:pt x="280" y="790"/>
                  </a:lnTo>
                  <a:lnTo>
                    <a:pt x="271" y="827"/>
                  </a:lnTo>
                  <a:lnTo>
                    <a:pt x="261" y="863"/>
                  </a:lnTo>
                  <a:lnTo>
                    <a:pt x="252" y="897"/>
                  </a:lnTo>
                  <a:lnTo>
                    <a:pt x="241" y="931"/>
                  </a:lnTo>
                  <a:lnTo>
                    <a:pt x="216" y="986"/>
                  </a:lnTo>
                  <a:lnTo>
                    <a:pt x="182" y="1043"/>
                  </a:lnTo>
                  <a:lnTo>
                    <a:pt x="141" y="1104"/>
                  </a:lnTo>
                  <a:lnTo>
                    <a:pt x="100" y="1161"/>
                  </a:lnTo>
                  <a:lnTo>
                    <a:pt x="61" y="1211"/>
                  </a:lnTo>
                  <a:lnTo>
                    <a:pt x="29" y="1252"/>
                  </a:lnTo>
                  <a:lnTo>
                    <a:pt x="9" y="1280"/>
                  </a:lnTo>
                  <a:lnTo>
                    <a:pt x="0" y="1289"/>
                  </a:lnTo>
                  <a:lnTo>
                    <a:pt x="387" y="1509"/>
                  </a:lnTo>
                  <a:lnTo>
                    <a:pt x="323" y="1425"/>
                  </a:lnTo>
                  <a:lnTo>
                    <a:pt x="327" y="1421"/>
                  </a:lnTo>
                  <a:lnTo>
                    <a:pt x="341" y="1405"/>
                  </a:lnTo>
                  <a:lnTo>
                    <a:pt x="359" y="1382"/>
                  </a:lnTo>
                  <a:lnTo>
                    <a:pt x="384" y="1350"/>
                  </a:lnTo>
                  <a:lnTo>
                    <a:pt x="412" y="1311"/>
                  </a:lnTo>
                  <a:lnTo>
                    <a:pt x="441" y="1264"/>
                  </a:lnTo>
                  <a:lnTo>
                    <a:pt x="471" y="1209"/>
                  </a:lnTo>
                  <a:lnTo>
                    <a:pt x="498" y="1150"/>
                  </a:lnTo>
                  <a:lnTo>
                    <a:pt x="516" y="1102"/>
                  </a:lnTo>
                  <a:lnTo>
                    <a:pt x="530" y="1050"/>
                  </a:lnTo>
                  <a:lnTo>
                    <a:pt x="541" y="997"/>
                  </a:lnTo>
                  <a:lnTo>
                    <a:pt x="548" y="945"/>
                  </a:lnTo>
                  <a:lnTo>
                    <a:pt x="560" y="963"/>
                  </a:lnTo>
                  <a:lnTo>
                    <a:pt x="571" y="981"/>
                  </a:lnTo>
                  <a:lnTo>
                    <a:pt x="582" y="1000"/>
                  </a:lnTo>
                  <a:lnTo>
                    <a:pt x="594" y="1018"/>
                  </a:lnTo>
                  <a:lnTo>
                    <a:pt x="605" y="1036"/>
                  </a:lnTo>
                  <a:lnTo>
                    <a:pt x="614" y="1054"/>
                  </a:lnTo>
                  <a:lnTo>
                    <a:pt x="623" y="1072"/>
                  </a:lnTo>
                  <a:lnTo>
                    <a:pt x="633" y="1091"/>
                  </a:lnTo>
                  <a:lnTo>
                    <a:pt x="653" y="1148"/>
                  </a:lnTo>
                  <a:lnTo>
                    <a:pt x="671" y="1214"/>
                  </a:lnTo>
                  <a:lnTo>
                    <a:pt x="685" y="1284"/>
                  </a:lnTo>
                  <a:lnTo>
                    <a:pt x="696" y="1352"/>
                  </a:lnTo>
                  <a:lnTo>
                    <a:pt x="703" y="1416"/>
                  </a:lnTo>
                  <a:lnTo>
                    <a:pt x="710" y="1466"/>
                  </a:lnTo>
                  <a:lnTo>
                    <a:pt x="714" y="1500"/>
                  </a:lnTo>
                  <a:lnTo>
                    <a:pt x="714" y="1514"/>
                  </a:lnTo>
                  <a:lnTo>
                    <a:pt x="1145" y="1396"/>
                  </a:lnTo>
                  <a:lnTo>
                    <a:pt x="1040" y="1382"/>
                  </a:lnTo>
                  <a:lnTo>
                    <a:pt x="1038" y="1375"/>
                  </a:lnTo>
                  <a:lnTo>
                    <a:pt x="1033" y="1355"/>
                  </a:lnTo>
                  <a:lnTo>
                    <a:pt x="1026" y="1321"/>
                  </a:lnTo>
                  <a:lnTo>
                    <a:pt x="1015" y="1280"/>
                  </a:lnTo>
                  <a:lnTo>
                    <a:pt x="999" y="1229"/>
                  </a:lnTo>
                  <a:lnTo>
                    <a:pt x="983" y="1173"/>
                  </a:lnTo>
                  <a:lnTo>
                    <a:pt x="963" y="1113"/>
                  </a:lnTo>
                  <a:lnTo>
                    <a:pt x="938" y="1052"/>
                  </a:lnTo>
                  <a:lnTo>
                    <a:pt x="919" y="1009"/>
                  </a:lnTo>
                  <a:lnTo>
                    <a:pt x="897" y="963"/>
                  </a:lnTo>
                  <a:lnTo>
                    <a:pt x="874" y="918"/>
                  </a:lnTo>
                  <a:lnTo>
                    <a:pt x="851" y="874"/>
                  </a:lnTo>
                  <a:lnTo>
                    <a:pt x="826" y="833"/>
                  </a:lnTo>
                  <a:lnTo>
                    <a:pt x="803" y="795"/>
                  </a:lnTo>
                  <a:lnTo>
                    <a:pt x="783" y="758"/>
                  </a:lnTo>
                  <a:lnTo>
                    <a:pt x="765" y="729"/>
                  </a:lnTo>
                  <a:lnTo>
                    <a:pt x="781" y="710"/>
                  </a:lnTo>
                  <a:lnTo>
                    <a:pt x="796" y="695"/>
                  </a:lnTo>
                  <a:lnTo>
                    <a:pt x="808" y="681"/>
                  </a:lnTo>
                  <a:lnTo>
                    <a:pt x="817" y="665"/>
                  </a:lnTo>
                  <a:lnTo>
                    <a:pt x="826" y="649"/>
                  </a:lnTo>
                  <a:lnTo>
                    <a:pt x="835" y="631"/>
                  </a:lnTo>
                  <a:lnTo>
                    <a:pt x="842" y="608"/>
                  </a:lnTo>
                  <a:lnTo>
                    <a:pt x="853" y="581"/>
                  </a:lnTo>
                  <a:lnTo>
                    <a:pt x="858" y="562"/>
                  </a:lnTo>
                  <a:lnTo>
                    <a:pt x="865" y="537"/>
                  </a:lnTo>
                  <a:lnTo>
                    <a:pt x="869" y="515"/>
                  </a:lnTo>
                  <a:lnTo>
                    <a:pt x="874" y="496"/>
                  </a:lnTo>
                  <a:close/>
                </a:path>
              </a:pathLst>
            </a:custGeom>
            <a:solidFill>
              <a:srgbClr val="E491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4197350" y="2613025"/>
              <a:ext cx="187325" cy="125412"/>
            </a:xfrm>
            <a:custGeom>
              <a:avLst/>
              <a:gdLst>
                <a:gd name="T0" fmla="*/ 104 w 118"/>
                <a:gd name="T1" fmla="*/ 79 h 79"/>
                <a:gd name="T2" fmla="*/ 118 w 118"/>
                <a:gd name="T3" fmla="*/ 41 h 79"/>
                <a:gd name="T4" fmla="*/ 82 w 118"/>
                <a:gd name="T5" fmla="*/ 38 h 79"/>
                <a:gd name="T6" fmla="*/ 82 w 118"/>
                <a:gd name="T7" fmla="*/ 32 h 79"/>
                <a:gd name="T8" fmla="*/ 79 w 118"/>
                <a:gd name="T9" fmla="*/ 25 h 79"/>
                <a:gd name="T10" fmla="*/ 75 w 118"/>
                <a:gd name="T11" fmla="*/ 20 h 79"/>
                <a:gd name="T12" fmla="*/ 68 w 118"/>
                <a:gd name="T13" fmla="*/ 16 h 79"/>
                <a:gd name="T14" fmla="*/ 61 w 118"/>
                <a:gd name="T15" fmla="*/ 16 h 79"/>
                <a:gd name="T16" fmla="*/ 54 w 118"/>
                <a:gd name="T17" fmla="*/ 16 h 79"/>
                <a:gd name="T18" fmla="*/ 48 w 118"/>
                <a:gd name="T19" fmla="*/ 18 h 79"/>
                <a:gd name="T20" fmla="*/ 41 w 118"/>
                <a:gd name="T21" fmla="*/ 23 h 79"/>
                <a:gd name="T22" fmla="*/ 16 w 118"/>
                <a:gd name="T23" fmla="*/ 0 h 79"/>
                <a:gd name="T24" fmla="*/ 0 w 118"/>
                <a:gd name="T25" fmla="*/ 36 h 79"/>
                <a:gd name="T26" fmla="*/ 34 w 118"/>
                <a:gd name="T27" fmla="*/ 36 h 79"/>
                <a:gd name="T28" fmla="*/ 34 w 118"/>
                <a:gd name="T29" fmla="*/ 45 h 79"/>
                <a:gd name="T30" fmla="*/ 38 w 118"/>
                <a:gd name="T31" fmla="*/ 52 h 79"/>
                <a:gd name="T32" fmla="*/ 43 w 118"/>
                <a:gd name="T33" fmla="*/ 57 h 79"/>
                <a:gd name="T34" fmla="*/ 50 w 118"/>
                <a:gd name="T35" fmla="*/ 61 h 79"/>
                <a:gd name="T36" fmla="*/ 57 w 118"/>
                <a:gd name="T37" fmla="*/ 64 h 79"/>
                <a:gd name="T38" fmla="*/ 64 w 118"/>
                <a:gd name="T39" fmla="*/ 61 h 79"/>
                <a:gd name="T40" fmla="*/ 70 w 118"/>
                <a:gd name="T41" fmla="*/ 59 h 79"/>
                <a:gd name="T42" fmla="*/ 77 w 118"/>
                <a:gd name="T43" fmla="*/ 54 h 79"/>
                <a:gd name="T44" fmla="*/ 104 w 118"/>
                <a:gd name="T45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8" h="79">
                  <a:moveTo>
                    <a:pt x="104" y="79"/>
                  </a:moveTo>
                  <a:lnTo>
                    <a:pt x="118" y="41"/>
                  </a:lnTo>
                  <a:lnTo>
                    <a:pt x="82" y="38"/>
                  </a:lnTo>
                  <a:lnTo>
                    <a:pt x="82" y="32"/>
                  </a:lnTo>
                  <a:lnTo>
                    <a:pt x="79" y="25"/>
                  </a:lnTo>
                  <a:lnTo>
                    <a:pt x="75" y="20"/>
                  </a:lnTo>
                  <a:lnTo>
                    <a:pt x="68" y="16"/>
                  </a:lnTo>
                  <a:lnTo>
                    <a:pt x="61" y="16"/>
                  </a:lnTo>
                  <a:lnTo>
                    <a:pt x="54" y="16"/>
                  </a:lnTo>
                  <a:lnTo>
                    <a:pt x="48" y="18"/>
                  </a:lnTo>
                  <a:lnTo>
                    <a:pt x="41" y="23"/>
                  </a:lnTo>
                  <a:lnTo>
                    <a:pt x="16" y="0"/>
                  </a:lnTo>
                  <a:lnTo>
                    <a:pt x="0" y="36"/>
                  </a:lnTo>
                  <a:lnTo>
                    <a:pt x="34" y="36"/>
                  </a:lnTo>
                  <a:lnTo>
                    <a:pt x="34" y="45"/>
                  </a:lnTo>
                  <a:lnTo>
                    <a:pt x="38" y="52"/>
                  </a:lnTo>
                  <a:lnTo>
                    <a:pt x="43" y="57"/>
                  </a:lnTo>
                  <a:lnTo>
                    <a:pt x="50" y="61"/>
                  </a:lnTo>
                  <a:lnTo>
                    <a:pt x="57" y="64"/>
                  </a:lnTo>
                  <a:lnTo>
                    <a:pt x="64" y="61"/>
                  </a:lnTo>
                  <a:lnTo>
                    <a:pt x="70" y="59"/>
                  </a:lnTo>
                  <a:lnTo>
                    <a:pt x="77" y="54"/>
                  </a:lnTo>
                  <a:lnTo>
                    <a:pt x="104" y="79"/>
                  </a:lnTo>
                  <a:close/>
                </a:path>
              </a:pathLst>
            </a:custGeom>
            <a:solidFill>
              <a:srgbClr val="E491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077589" y="1986645"/>
            <a:ext cx="1041645" cy="1035489"/>
            <a:chOff x="2946400" y="2435225"/>
            <a:chExt cx="2417763" cy="2403475"/>
          </a:xfrm>
        </p:grpSpPr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5137150" y="2913063"/>
              <a:ext cx="227013" cy="303212"/>
            </a:xfrm>
            <a:custGeom>
              <a:avLst/>
              <a:gdLst>
                <a:gd name="T0" fmla="*/ 0 w 143"/>
                <a:gd name="T1" fmla="*/ 41 h 191"/>
                <a:gd name="T2" fmla="*/ 59 w 143"/>
                <a:gd name="T3" fmla="*/ 0 h 191"/>
                <a:gd name="T4" fmla="*/ 95 w 143"/>
                <a:gd name="T5" fmla="*/ 22 h 191"/>
                <a:gd name="T6" fmla="*/ 125 w 143"/>
                <a:gd name="T7" fmla="*/ 32 h 191"/>
                <a:gd name="T8" fmla="*/ 143 w 143"/>
                <a:gd name="T9" fmla="*/ 70 h 191"/>
                <a:gd name="T10" fmla="*/ 127 w 143"/>
                <a:gd name="T11" fmla="*/ 102 h 191"/>
                <a:gd name="T12" fmla="*/ 139 w 143"/>
                <a:gd name="T13" fmla="*/ 125 h 191"/>
                <a:gd name="T14" fmla="*/ 114 w 143"/>
                <a:gd name="T15" fmla="*/ 154 h 191"/>
                <a:gd name="T16" fmla="*/ 109 w 143"/>
                <a:gd name="T17" fmla="*/ 180 h 191"/>
                <a:gd name="T18" fmla="*/ 82 w 143"/>
                <a:gd name="T19" fmla="*/ 191 h 191"/>
                <a:gd name="T20" fmla="*/ 0 w 143"/>
                <a:gd name="T21" fmla="*/ 180 h 191"/>
                <a:gd name="T22" fmla="*/ 0 w 143"/>
                <a:gd name="T23" fmla="*/ 4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3" h="191">
                  <a:moveTo>
                    <a:pt x="0" y="41"/>
                  </a:moveTo>
                  <a:lnTo>
                    <a:pt x="59" y="0"/>
                  </a:lnTo>
                  <a:lnTo>
                    <a:pt x="95" y="22"/>
                  </a:lnTo>
                  <a:lnTo>
                    <a:pt x="125" y="32"/>
                  </a:lnTo>
                  <a:lnTo>
                    <a:pt x="143" y="70"/>
                  </a:lnTo>
                  <a:lnTo>
                    <a:pt x="127" y="102"/>
                  </a:lnTo>
                  <a:lnTo>
                    <a:pt x="139" y="125"/>
                  </a:lnTo>
                  <a:lnTo>
                    <a:pt x="114" y="154"/>
                  </a:lnTo>
                  <a:lnTo>
                    <a:pt x="109" y="180"/>
                  </a:lnTo>
                  <a:lnTo>
                    <a:pt x="82" y="191"/>
                  </a:lnTo>
                  <a:lnTo>
                    <a:pt x="0" y="180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E491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2946400" y="2573338"/>
              <a:ext cx="227013" cy="303212"/>
            </a:xfrm>
            <a:custGeom>
              <a:avLst/>
              <a:gdLst>
                <a:gd name="T0" fmla="*/ 143 w 143"/>
                <a:gd name="T1" fmla="*/ 148 h 191"/>
                <a:gd name="T2" fmla="*/ 82 w 143"/>
                <a:gd name="T3" fmla="*/ 191 h 191"/>
                <a:gd name="T4" fmla="*/ 46 w 143"/>
                <a:gd name="T5" fmla="*/ 166 h 191"/>
                <a:gd name="T6" fmla="*/ 18 w 143"/>
                <a:gd name="T7" fmla="*/ 157 h 191"/>
                <a:gd name="T8" fmla="*/ 0 w 143"/>
                <a:gd name="T9" fmla="*/ 118 h 191"/>
                <a:gd name="T10" fmla="*/ 16 w 143"/>
                <a:gd name="T11" fmla="*/ 89 h 191"/>
                <a:gd name="T12" fmla="*/ 2 w 143"/>
                <a:gd name="T13" fmla="*/ 63 h 191"/>
                <a:gd name="T14" fmla="*/ 27 w 143"/>
                <a:gd name="T15" fmla="*/ 34 h 191"/>
                <a:gd name="T16" fmla="*/ 34 w 143"/>
                <a:gd name="T17" fmla="*/ 9 h 191"/>
                <a:gd name="T18" fmla="*/ 61 w 143"/>
                <a:gd name="T19" fmla="*/ 0 h 191"/>
                <a:gd name="T20" fmla="*/ 143 w 143"/>
                <a:gd name="T21" fmla="*/ 9 h 191"/>
                <a:gd name="T22" fmla="*/ 143 w 143"/>
                <a:gd name="T23" fmla="*/ 148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3" h="191">
                  <a:moveTo>
                    <a:pt x="143" y="148"/>
                  </a:moveTo>
                  <a:lnTo>
                    <a:pt x="82" y="191"/>
                  </a:lnTo>
                  <a:lnTo>
                    <a:pt x="46" y="166"/>
                  </a:lnTo>
                  <a:lnTo>
                    <a:pt x="18" y="157"/>
                  </a:lnTo>
                  <a:lnTo>
                    <a:pt x="0" y="118"/>
                  </a:lnTo>
                  <a:lnTo>
                    <a:pt x="16" y="89"/>
                  </a:lnTo>
                  <a:lnTo>
                    <a:pt x="2" y="63"/>
                  </a:lnTo>
                  <a:lnTo>
                    <a:pt x="27" y="34"/>
                  </a:lnTo>
                  <a:lnTo>
                    <a:pt x="34" y="9"/>
                  </a:lnTo>
                  <a:lnTo>
                    <a:pt x="61" y="0"/>
                  </a:lnTo>
                  <a:lnTo>
                    <a:pt x="143" y="9"/>
                  </a:lnTo>
                  <a:lnTo>
                    <a:pt x="143" y="148"/>
                  </a:lnTo>
                  <a:close/>
                </a:path>
              </a:pathLst>
            </a:custGeom>
            <a:solidFill>
              <a:srgbClr val="E491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8"/>
            <p:cNvSpPr>
              <a:spLocks/>
            </p:cNvSpPr>
            <p:nvPr/>
          </p:nvSpPr>
          <p:spPr bwMode="auto">
            <a:xfrm>
              <a:off x="3059113" y="2435225"/>
              <a:ext cx="2024063" cy="2403475"/>
            </a:xfrm>
            <a:custGeom>
              <a:avLst/>
              <a:gdLst>
                <a:gd name="T0" fmla="*/ 924 w 1275"/>
                <a:gd name="T1" fmla="*/ 524 h 1514"/>
                <a:gd name="T2" fmla="*/ 1010 w 1275"/>
                <a:gd name="T3" fmla="*/ 558 h 1514"/>
                <a:gd name="T4" fmla="*/ 1097 w 1275"/>
                <a:gd name="T5" fmla="*/ 572 h 1514"/>
                <a:gd name="T6" fmla="*/ 1165 w 1275"/>
                <a:gd name="T7" fmla="*/ 565 h 1514"/>
                <a:gd name="T8" fmla="*/ 1229 w 1275"/>
                <a:gd name="T9" fmla="*/ 549 h 1514"/>
                <a:gd name="T10" fmla="*/ 1275 w 1275"/>
                <a:gd name="T11" fmla="*/ 349 h 1514"/>
                <a:gd name="T12" fmla="*/ 1234 w 1275"/>
                <a:gd name="T13" fmla="*/ 369 h 1514"/>
                <a:gd name="T14" fmla="*/ 1184 w 1275"/>
                <a:gd name="T15" fmla="*/ 380 h 1514"/>
                <a:gd name="T16" fmla="*/ 1104 w 1275"/>
                <a:gd name="T17" fmla="*/ 378 h 1514"/>
                <a:gd name="T18" fmla="*/ 988 w 1275"/>
                <a:gd name="T19" fmla="*/ 326 h 1514"/>
                <a:gd name="T20" fmla="*/ 913 w 1275"/>
                <a:gd name="T21" fmla="*/ 226 h 1514"/>
                <a:gd name="T22" fmla="*/ 888 w 1275"/>
                <a:gd name="T23" fmla="*/ 166 h 1514"/>
                <a:gd name="T24" fmla="*/ 876 w 1275"/>
                <a:gd name="T25" fmla="*/ 153 h 1514"/>
                <a:gd name="T26" fmla="*/ 847 w 1275"/>
                <a:gd name="T27" fmla="*/ 244 h 1514"/>
                <a:gd name="T28" fmla="*/ 833 w 1275"/>
                <a:gd name="T29" fmla="*/ 239 h 1514"/>
                <a:gd name="T30" fmla="*/ 819 w 1275"/>
                <a:gd name="T31" fmla="*/ 237 h 1514"/>
                <a:gd name="T32" fmla="*/ 762 w 1275"/>
                <a:gd name="T33" fmla="*/ 323 h 1514"/>
                <a:gd name="T34" fmla="*/ 703 w 1275"/>
                <a:gd name="T35" fmla="*/ 412 h 1514"/>
                <a:gd name="T36" fmla="*/ 699 w 1275"/>
                <a:gd name="T37" fmla="*/ 301 h 1514"/>
                <a:gd name="T38" fmla="*/ 660 w 1275"/>
                <a:gd name="T39" fmla="*/ 171 h 1514"/>
                <a:gd name="T40" fmla="*/ 626 w 1275"/>
                <a:gd name="T41" fmla="*/ 21 h 1514"/>
                <a:gd name="T42" fmla="*/ 601 w 1275"/>
                <a:gd name="T43" fmla="*/ 12 h 1514"/>
                <a:gd name="T44" fmla="*/ 528 w 1275"/>
                <a:gd name="T45" fmla="*/ 3 h 1514"/>
                <a:gd name="T46" fmla="*/ 450 w 1275"/>
                <a:gd name="T47" fmla="*/ 0 h 1514"/>
                <a:gd name="T48" fmla="*/ 332 w 1275"/>
                <a:gd name="T49" fmla="*/ 7 h 1514"/>
                <a:gd name="T50" fmla="*/ 209 w 1275"/>
                <a:gd name="T51" fmla="*/ 39 h 1514"/>
                <a:gd name="T52" fmla="*/ 109 w 1275"/>
                <a:gd name="T53" fmla="*/ 94 h 1514"/>
                <a:gd name="T54" fmla="*/ 168 w 1275"/>
                <a:gd name="T55" fmla="*/ 226 h 1514"/>
                <a:gd name="T56" fmla="*/ 268 w 1275"/>
                <a:gd name="T57" fmla="*/ 196 h 1514"/>
                <a:gd name="T58" fmla="*/ 384 w 1275"/>
                <a:gd name="T59" fmla="*/ 187 h 1514"/>
                <a:gd name="T60" fmla="*/ 416 w 1275"/>
                <a:gd name="T61" fmla="*/ 187 h 1514"/>
                <a:gd name="T62" fmla="*/ 398 w 1275"/>
                <a:gd name="T63" fmla="*/ 226 h 1514"/>
                <a:gd name="T64" fmla="*/ 357 w 1275"/>
                <a:gd name="T65" fmla="*/ 289 h 1514"/>
                <a:gd name="T66" fmla="*/ 325 w 1275"/>
                <a:gd name="T67" fmla="*/ 358 h 1514"/>
                <a:gd name="T68" fmla="*/ 289 w 1275"/>
                <a:gd name="T69" fmla="*/ 487 h 1514"/>
                <a:gd name="T70" fmla="*/ 257 w 1275"/>
                <a:gd name="T71" fmla="*/ 603 h 1514"/>
                <a:gd name="T72" fmla="*/ 248 w 1275"/>
                <a:gd name="T73" fmla="*/ 715 h 1514"/>
                <a:gd name="T74" fmla="*/ 280 w 1275"/>
                <a:gd name="T75" fmla="*/ 790 h 1514"/>
                <a:gd name="T76" fmla="*/ 252 w 1275"/>
                <a:gd name="T77" fmla="*/ 897 h 1514"/>
                <a:gd name="T78" fmla="*/ 182 w 1275"/>
                <a:gd name="T79" fmla="*/ 1043 h 1514"/>
                <a:gd name="T80" fmla="*/ 61 w 1275"/>
                <a:gd name="T81" fmla="*/ 1211 h 1514"/>
                <a:gd name="T82" fmla="*/ 0 w 1275"/>
                <a:gd name="T83" fmla="*/ 1289 h 1514"/>
                <a:gd name="T84" fmla="*/ 327 w 1275"/>
                <a:gd name="T85" fmla="*/ 1421 h 1514"/>
                <a:gd name="T86" fmla="*/ 384 w 1275"/>
                <a:gd name="T87" fmla="*/ 1350 h 1514"/>
                <a:gd name="T88" fmla="*/ 471 w 1275"/>
                <a:gd name="T89" fmla="*/ 1209 h 1514"/>
                <a:gd name="T90" fmla="*/ 530 w 1275"/>
                <a:gd name="T91" fmla="*/ 1050 h 1514"/>
                <a:gd name="T92" fmla="*/ 560 w 1275"/>
                <a:gd name="T93" fmla="*/ 963 h 1514"/>
                <a:gd name="T94" fmla="*/ 594 w 1275"/>
                <a:gd name="T95" fmla="*/ 1018 h 1514"/>
                <a:gd name="T96" fmla="*/ 623 w 1275"/>
                <a:gd name="T97" fmla="*/ 1072 h 1514"/>
                <a:gd name="T98" fmla="*/ 671 w 1275"/>
                <a:gd name="T99" fmla="*/ 1214 h 1514"/>
                <a:gd name="T100" fmla="*/ 703 w 1275"/>
                <a:gd name="T101" fmla="*/ 1416 h 1514"/>
                <a:gd name="T102" fmla="*/ 714 w 1275"/>
                <a:gd name="T103" fmla="*/ 1514 h 1514"/>
                <a:gd name="T104" fmla="*/ 1038 w 1275"/>
                <a:gd name="T105" fmla="*/ 1375 h 1514"/>
                <a:gd name="T106" fmla="*/ 1015 w 1275"/>
                <a:gd name="T107" fmla="*/ 1280 h 1514"/>
                <a:gd name="T108" fmla="*/ 963 w 1275"/>
                <a:gd name="T109" fmla="*/ 1113 h 1514"/>
                <a:gd name="T110" fmla="*/ 897 w 1275"/>
                <a:gd name="T111" fmla="*/ 963 h 1514"/>
                <a:gd name="T112" fmla="*/ 826 w 1275"/>
                <a:gd name="T113" fmla="*/ 833 h 1514"/>
                <a:gd name="T114" fmla="*/ 765 w 1275"/>
                <a:gd name="T115" fmla="*/ 729 h 1514"/>
                <a:gd name="T116" fmla="*/ 808 w 1275"/>
                <a:gd name="T117" fmla="*/ 681 h 1514"/>
                <a:gd name="T118" fmla="*/ 835 w 1275"/>
                <a:gd name="T119" fmla="*/ 631 h 1514"/>
                <a:gd name="T120" fmla="*/ 858 w 1275"/>
                <a:gd name="T121" fmla="*/ 562 h 1514"/>
                <a:gd name="T122" fmla="*/ 874 w 1275"/>
                <a:gd name="T123" fmla="*/ 496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75" h="1514">
                  <a:moveTo>
                    <a:pt x="874" y="496"/>
                  </a:moveTo>
                  <a:lnTo>
                    <a:pt x="897" y="510"/>
                  </a:lnTo>
                  <a:lnTo>
                    <a:pt x="924" y="524"/>
                  </a:lnTo>
                  <a:lnTo>
                    <a:pt x="951" y="535"/>
                  </a:lnTo>
                  <a:lnTo>
                    <a:pt x="981" y="547"/>
                  </a:lnTo>
                  <a:lnTo>
                    <a:pt x="1010" y="558"/>
                  </a:lnTo>
                  <a:lnTo>
                    <a:pt x="1040" y="565"/>
                  </a:lnTo>
                  <a:lnTo>
                    <a:pt x="1070" y="569"/>
                  </a:lnTo>
                  <a:lnTo>
                    <a:pt x="1097" y="572"/>
                  </a:lnTo>
                  <a:lnTo>
                    <a:pt x="1120" y="572"/>
                  </a:lnTo>
                  <a:lnTo>
                    <a:pt x="1143" y="569"/>
                  </a:lnTo>
                  <a:lnTo>
                    <a:pt x="1165" y="565"/>
                  </a:lnTo>
                  <a:lnTo>
                    <a:pt x="1188" y="560"/>
                  </a:lnTo>
                  <a:lnTo>
                    <a:pt x="1209" y="556"/>
                  </a:lnTo>
                  <a:lnTo>
                    <a:pt x="1229" y="549"/>
                  </a:lnTo>
                  <a:lnTo>
                    <a:pt x="1250" y="540"/>
                  </a:lnTo>
                  <a:lnTo>
                    <a:pt x="1268" y="531"/>
                  </a:lnTo>
                  <a:lnTo>
                    <a:pt x="1275" y="349"/>
                  </a:lnTo>
                  <a:lnTo>
                    <a:pt x="1261" y="355"/>
                  </a:lnTo>
                  <a:lnTo>
                    <a:pt x="1247" y="362"/>
                  </a:lnTo>
                  <a:lnTo>
                    <a:pt x="1234" y="369"/>
                  </a:lnTo>
                  <a:lnTo>
                    <a:pt x="1218" y="374"/>
                  </a:lnTo>
                  <a:lnTo>
                    <a:pt x="1202" y="378"/>
                  </a:lnTo>
                  <a:lnTo>
                    <a:pt x="1184" y="380"/>
                  </a:lnTo>
                  <a:lnTo>
                    <a:pt x="1168" y="383"/>
                  </a:lnTo>
                  <a:lnTo>
                    <a:pt x="1149" y="383"/>
                  </a:lnTo>
                  <a:lnTo>
                    <a:pt x="1104" y="378"/>
                  </a:lnTo>
                  <a:lnTo>
                    <a:pt x="1063" y="367"/>
                  </a:lnTo>
                  <a:lnTo>
                    <a:pt x="1024" y="351"/>
                  </a:lnTo>
                  <a:lnTo>
                    <a:pt x="988" y="326"/>
                  </a:lnTo>
                  <a:lnTo>
                    <a:pt x="958" y="296"/>
                  </a:lnTo>
                  <a:lnTo>
                    <a:pt x="933" y="264"/>
                  </a:lnTo>
                  <a:lnTo>
                    <a:pt x="913" y="226"/>
                  </a:lnTo>
                  <a:lnTo>
                    <a:pt x="899" y="185"/>
                  </a:lnTo>
                  <a:lnTo>
                    <a:pt x="892" y="173"/>
                  </a:lnTo>
                  <a:lnTo>
                    <a:pt x="888" y="166"/>
                  </a:lnTo>
                  <a:lnTo>
                    <a:pt x="883" y="160"/>
                  </a:lnTo>
                  <a:lnTo>
                    <a:pt x="881" y="155"/>
                  </a:lnTo>
                  <a:lnTo>
                    <a:pt x="876" y="153"/>
                  </a:lnTo>
                  <a:lnTo>
                    <a:pt x="867" y="182"/>
                  </a:lnTo>
                  <a:lnTo>
                    <a:pt x="856" y="216"/>
                  </a:lnTo>
                  <a:lnTo>
                    <a:pt x="847" y="244"/>
                  </a:lnTo>
                  <a:lnTo>
                    <a:pt x="842" y="255"/>
                  </a:lnTo>
                  <a:lnTo>
                    <a:pt x="840" y="248"/>
                  </a:lnTo>
                  <a:lnTo>
                    <a:pt x="833" y="239"/>
                  </a:lnTo>
                  <a:lnTo>
                    <a:pt x="826" y="232"/>
                  </a:lnTo>
                  <a:lnTo>
                    <a:pt x="824" y="230"/>
                  </a:lnTo>
                  <a:lnTo>
                    <a:pt x="819" y="237"/>
                  </a:lnTo>
                  <a:lnTo>
                    <a:pt x="806" y="260"/>
                  </a:lnTo>
                  <a:lnTo>
                    <a:pt x="785" y="289"/>
                  </a:lnTo>
                  <a:lnTo>
                    <a:pt x="762" y="323"/>
                  </a:lnTo>
                  <a:lnTo>
                    <a:pt x="740" y="358"/>
                  </a:lnTo>
                  <a:lnTo>
                    <a:pt x="719" y="389"/>
                  </a:lnTo>
                  <a:lnTo>
                    <a:pt x="703" y="412"/>
                  </a:lnTo>
                  <a:lnTo>
                    <a:pt x="696" y="421"/>
                  </a:lnTo>
                  <a:lnTo>
                    <a:pt x="696" y="385"/>
                  </a:lnTo>
                  <a:lnTo>
                    <a:pt x="699" y="301"/>
                  </a:lnTo>
                  <a:lnTo>
                    <a:pt x="701" y="216"/>
                  </a:lnTo>
                  <a:lnTo>
                    <a:pt x="703" y="178"/>
                  </a:lnTo>
                  <a:lnTo>
                    <a:pt x="660" y="171"/>
                  </a:lnTo>
                  <a:lnTo>
                    <a:pt x="626" y="21"/>
                  </a:lnTo>
                  <a:lnTo>
                    <a:pt x="626" y="21"/>
                  </a:lnTo>
                  <a:lnTo>
                    <a:pt x="626" y="21"/>
                  </a:lnTo>
                  <a:lnTo>
                    <a:pt x="623" y="21"/>
                  </a:lnTo>
                  <a:lnTo>
                    <a:pt x="623" y="18"/>
                  </a:lnTo>
                  <a:lnTo>
                    <a:pt x="601" y="12"/>
                  </a:lnTo>
                  <a:lnTo>
                    <a:pt x="578" y="7"/>
                  </a:lnTo>
                  <a:lnTo>
                    <a:pt x="553" y="5"/>
                  </a:lnTo>
                  <a:lnTo>
                    <a:pt x="528" y="3"/>
                  </a:lnTo>
                  <a:lnTo>
                    <a:pt x="503" y="0"/>
                  </a:lnTo>
                  <a:lnTo>
                    <a:pt x="475" y="0"/>
                  </a:lnTo>
                  <a:lnTo>
                    <a:pt x="450" y="0"/>
                  </a:lnTo>
                  <a:lnTo>
                    <a:pt x="423" y="0"/>
                  </a:lnTo>
                  <a:lnTo>
                    <a:pt x="378" y="3"/>
                  </a:lnTo>
                  <a:lnTo>
                    <a:pt x="332" y="7"/>
                  </a:lnTo>
                  <a:lnTo>
                    <a:pt x="289" y="14"/>
                  </a:lnTo>
                  <a:lnTo>
                    <a:pt x="248" y="25"/>
                  </a:lnTo>
                  <a:lnTo>
                    <a:pt x="209" y="39"/>
                  </a:lnTo>
                  <a:lnTo>
                    <a:pt x="173" y="55"/>
                  </a:lnTo>
                  <a:lnTo>
                    <a:pt x="138" y="73"/>
                  </a:lnTo>
                  <a:lnTo>
                    <a:pt x="109" y="94"/>
                  </a:lnTo>
                  <a:lnTo>
                    <a:pt x="109" y="255"/>
                  </a:lnTo>
                  <a:lnTo>
                    <a:pt x="136" y="239"/>
                  </a:lnTo>
                  <a:lnTo>
                    <a:pt x="168" y="226"/>
                  </a:lnTo>
                  <a:lnTo>
                    <a:pt x="200" y="214"/>
                  </a:lnTo>
                  <a:lnTo>
                    <a:pt x="234" y="205"/>
                  </a:lnTo>
                  <a:lnTo>
                    <a:pt x="268" y="196"/>
                  </a:lnTo>
                  <a:lnTo>
                    <a:pt x="307" y="191"/>
                  </a:lnTo>
                  <a:lnTo>
                    <a:pt x="346" y="189"/>
                  </a:lnTo>
                  <a:lnTo>
                    <a:pt x="384" y="187"/>
                  </a:lnTo>
                  <a:lnTo>
                    <a:pt x="396" y="187"/>
                  </a:lnTo>
                  <a:lnTo>
                    <a:pt x="407" y="187"/>
                  </a:lnTo>
                  <a:lnTo>
                    <a:pt x="416" y="187"/>
                  </a:lnTo>
                  <a:lnTo>
                    <a:pt x="428" y="187"/>
                  </a:lnTo>
                  <a:lnTo>
                    <a:pt x="412" y="205"/>
                  </a:lnTo>
                  <a:lnTo>
                    <a:pt x="398" y="226"/>
                  </a:lnTo>
                  <a:lnTo>
                    <a:pt x="384" y="246"/>
                  </a:lnTo>
                  <a:lnTo>
                    <a:pt x="371" y="267"/>
                  </a:lnTo>
                  <a:lnTo>
                    <a:pt x="357" y="289"/>
                  </a:lnTo>
                  <a:lnTo>
                    <a:pt x="346" y="310"/>
                  </a:lnTo>
                  <a:lnTo>
                    <a:pt x="334" y="335"/>
                  </a:lnTo>
                  <a:lnTo>
                    <a:pt x="325" y="358"/>
                  </a:lnTo>
                  <a:lnTo>
                    <a:pt x="307" y="405"/>
                  </a:lnTo>
                  <a:lnTo>
                    <a:pt x="296" y="446"/>
                  </a:lnTo>
                  <a:lnTo>
                    <a:pt x="289" y="487"/>
                  </a:lnTo>
                  <a:lnTo>
                    <a:pt x="289" y="533"/>
                  </a:lnTo>
                  <a:lnTo>
                    <a:pt x="271" y="567"/>
                  </a:lnTo>
                  <a:lnTo>
                    <a:pt x="257" y="603"/>
                  </a:lnTo>
                  <a:lnTo>
                    <a:pt x="248" y="640"/>
                  </a:lnTo>
                  <a:lnTo>
                    <a:pt x="245" y="681"/>
                  </a:lnTo>
                  <a:lnTo>
                    <a:pt x="248" y="715"/>
                  </a:lnTo>
                  <a:lnTo>
                    <a:pt x="255" y="742"/>
                  </a:lnTo>
                  <a:lnTo>
                    <a:pt x="266" y="767"/>
                  </a:lnTo>
                  <a:lnTo>
                    <a:pt x="280" y="790"/>
                  </a:lnTo>
                  <a:lnTo>
                    <a:pt x="271" y="827"/>
                  </a:lnTo>
                  <a:lnTo>
                    <a:pt x="261" y="863"/>
                  </a:lnTo>
                  <a:lnTo>
                    <a:pt x="252" y="897"/>
                  </a:lnTo>
                  <a:lnTo>
                    <a:pt x="241" y="931"/>
                  </a:lnTo>
                  <a:lnTo>
                    <a:pt x="216" y="986"/>
                  </a:lnTo>
                  <a:lnTo>
                    <a:pt x="182" y="1043"/>
                  </a:lnTo>
                  <a:lnTo>
                    <a:pt x="141" y="1104"/>
                  </a:lnTo>
                  <a:lnTo>
                    <a:pt x="100" y="1161"/>
                  </a:lnTo>
                  <a:lnTo>
                    <a:pt x="61" y="1211"/>
                  </a:lnTo>
                  <a:lnTo>
                    <a:pt x="29" y="1252"/>
                  </a:lnTo>
                  <a:lnTo>
                    <a:pt x="9" y="1280"/>
                  </a:lnTo>
                  <a:lnTo>
                    <a:pt x="0" y="1289"/>
                  </a:lnTo>
                  <a:lnTo>
                    <a:pt x="387" y="1509"/>
                  </a:lnTo>
                  <a:lnTo>
                    <a:pt x="323" y="1425"/>
                  </a:lnTo>
                  <a:lnTo>
                    <a:pt x="327" y="1421"/>
                  </a:lnTo>
                  <a:lnTo>
                    <a:pt x="341" y="1405"/>
                  </a:lnTo>
                  <a:lnTo>
                    <a:pt x="359" y="1382"/>
                  </a:lnTo>
                  <a:lnTo>
                    <a:pt x="384" y="1350"/>
                  </a:lnTo>
                  <a:lnTo>
                    <a:pt x="412" y="1311"/>
                  </a:lnTo>
                  <a:lnTo>
                    <a:pt x="441" y="1264"/>
                  </a:lnTo>
                  <a:lnTo>
                    <a:pt x="471" y="1209"/>
                  </a:lnTo>
                  <a:lnTo>
                    <a:pt x="498" y="1150"/>
                  </a:lnTo>
                  <a:lnTo>
                    <a:pt x="516" y="1102"/>
                  </a:lnTo>
                  <a:lnTo>
                    <a:pt x="530" y="1050"/>
                  </a:lnTo>
                  <a:lnTo>
                    <a:pt x="541" y="997"/>
                  </a:lnTo>
                  <a:lnTo>
                    <a:pt x="548" y="945"/>
                  </a:lnTo>
                  <a:lnTo>
                    <a:pt x="560" y="963"/>
                  </a:lnTo>
                  <a:lnTo>
                    <a:pt x="571" y="981"/>
                  </a:lnTo>
                  <a:lnTo>
                    <a:pt x="582" y="1000"/>
                  </a:lnTo>
                  <a:lnTo>
                    <a:pt x="594" y="1018"/>
                  </a:lnTo>
                  <a:lnTo>
                    <a:pt x="605" y="1036"/>
                  </a:lnTo>
                  <a:lnTo>
                    <a:pt x="614" y="1054"/>
                  </a:lnTo>
                  <a:lnTo>
                    <a:pt x="623" y="1072"/>
                  </a:lnTo>
                  <a:lnTo>
                    <a:pt x="633" y="1091"/>
                  </a:lnTo>
                  <a:lnTo>
                    <a:pt x="653" y="1148"/>
                  </a:lnTo>
                  <a:lnTo>
                    <a:pt x="671" y="1214"/>
                  </a:lnTo>
                  <a:lnTo>
                    <a:pt x="685" y="1284"/>
                  </a:lnTo>
                  <a:lnTo>
                    <a:pt x="696" y="1352"/>
                  </a:lnTo>
                  <a:lnTo>
                    <a:pt x="703" y="1416"/>
                  </a:lnTo>
                  <a:lnTo>
                    <a:pt x="710" y="1466"/>
                  </a:lnTo>
                  <a:lnTo>
                    <a:pt x="714" y="1500"/>
                  </a:lnTo>
                  <a:lnTo>
                    <a:pt x="714" y="1514"/>
                  </a:lnTo>
                  <a:lnTo>
                    <a:pt x="1145" y="1396"/>
                  </a:lnTo>
                  <a:lnTo>
                    <a:pt x="1040" y="1382"/>
                  </a:lnTo>
                  <a:lnTo>
                    <a:pt x="1038" y="1375"/>
                  </a:lnTo>
                  <a:lnTo>
                    <a:pt x="1033" y="1355"/>
                  </a:lnTo>
                  <a:lnTo>
                    <a:pt x="1026" y="1321"/>
                  </a:lnTo>
                  <a:lnTo>
                    <a:pt x="1015" y="1280"/>
                  </a:lnTo>
                  <a:lnTo>
                    <a:pt x="999" y="1229"/>
                  </a:lnTo>
                  <a:lnTo>
                    <a:pt x="983" y="1173"/>
                  </a:lnTo>
                  <a:lnTo>
                    <a:pt x="963" y="1113"/>
                  </a:lnTo>
                  <a:lnTo>
                    <a:pt x="938" y="1052"/>
                  </a:lnTo>
                  <a:lnTo>
                    <a:pt x="919" y="1009"/>
                  </a:lnTo>
                  <a:lnTo>
                    <a:pt x="897" y="963"/>
                  </a:lnTo>
                  <a:lnTo>
                    <a:pt x="874" y="918"/>
                  </a:lnTo>
                  <a:lnTo>
                    <a:pt x="851" y="874"/>
                  </a:lnTo>
                  <a:lnTo>
                    <a:pt x="826" y="833"/>
                  </a:lnTo>
                  <a:lnTo>
                    <a:pt x="803" y="795"/>
                  </a:lnTo>
                  <a:lnTo>
                    <a:pt x="783" y="758"/>
                  </a:lnTo>
                  <a:lnTo>
                    <a:pt x="765" y="729"/>
                  </a:lnTo>
                  <a:lnTo>
                    <a:pt x="781" y="710"/>
                  </a:lnTo>
                  <a:lnTo>
                    <a:pt x="796" y="695"/>
                  </a:lnTo>
                  <a:lnTo>
                    <a:pt x="808" y="681"/>
                  </a:lnTo>
                  <a:lnTo>
                    <a:pt x="817" y="665"/>
                  </a:lnTo>
                  <a:lnTo>
                    <a:pt x="826" y="649"/>
                  </a:lnTo>
                  <a:lnTo>
                    <a:pt x="835" y="631"/>
                  </a:lnTo>
                  <a:lnTo>
                    <a:pt x="842" y="608"/>
                  </a:lnTo>
                  <a:lnTo>
                    <a:pt x="853" y="581"/>
                  </a:lnTo>
                  <a:lnTo>
                    <a:pt x="858" y="562"/>
                  </a:lnTo>
                  <a:lnTo>
                    <a:pt x="865" y="537"/>
                  </a:lnTo>
                  <a:lnTo>
                    <a:pt x="869" y="515"/>
                  </a:lnTo>
                  <a:lnTo>
                    <a:pt x="874" y="496"/>
                  </a:lnTo>
                  <a:close/>
                </a:path>
              </a:pathLst>
            </a:custGeom>
            <a:solidFill>
              <a:srgbClr val="E491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9"/>
            <p:cNvSpPr>
              <a:spLocks/>
            </p:cNvSpPr>
            <p:nvPr/>
          </p:nvSpPr>
          <p:spPr bwMode="auto">
            <a:xfrm>
              <a:off x="4197350" y="2613025"/>
              <a:ext cx="187325" cy="125412"/>
            </a:xfrm>
            <a:custGeom>
              <a:avLst/>
              <a:gdLst>
                <a:gd name="T0" fmla="*/ 104 w 118"/>
                <a:gd name="T1" fmla="*/ 79 h 79"/>
                <a:gd name="T2" fmla="*/ 118 w 118"/>
                <a:gd name="T3" fmla="*/ 41 h 79"/>
                <a:gd name="T4" fmla="*/ 82 w 118"/>
                <a:gd name="T5" fmla="*/ 38 h 79"/>
                <a:gd name="T6" fmla="*/ 82 w 118"/>
                <a:gd name="T7" fmla="*/ 32 h 79"/>
                <a:gd name="T8" fmla="*/ 79 w 118"/>
                <a:gd name="T9" fmla="*/ 25 h 79"/>
                <a:gd name="T10" fmla="*/ 75 w 118"/>
                <a:gd name="T11" fmla="*/ 20 h 79"/>
                <a:gd name="T12" fmla="*/ 68 w 118"/>
                <a:gd name="T13" fmla="*/ 16 h 79"/>
                <a:gd name="T14" fmla="*/ 61 w 118"/>
                <a:gd name="T15" fmla="*/ 16 h 79"/>
                <a:gd name="T16" fmla="*/ 54 w 118"/>
                <a:gd name="T17" fmla="*/ 16 h 79"/>
                <a:gd name="T18" fmla="*/ 48 w 118"/>
                <a:gd name="T19" fmla="*/ 18 h 79"/>
                <a:gd name="T20" fmla="*/ 41 w 118"/>
                <a:gd name="T21" fmla="*/ 23 h 79"/>
                <a:gd name="T22" fmla="*/ 16 w 118"/>
                <a:gd name="T23" fmla="*/ 0 h 79"/>
                <a:gd name="T24" fmla="*/ 0 w 118"/>
                <a:gd name="T25" fmla="*/ 36 h 79"/>
                <a:gd name="T26" fmla="*/ 34 w 118"/>
                <a:gd name="T27" fmla="*/ 36 h 79"/>
                <a:gd name="T28" fmla="*/ 34 w 118"/>
                <a:gd name="T29" fmla="*/ 45 h 79"/>
                <a:gd name="T30" fmla="*/ 38 w 118"/>
                <a:gd name="T31" fmla="*/ 52 h 79"/>
                <a:gd name="T32" fmla="*/ 43 w 118"/>
                <a:gd name="T33" fmla="*/ 57 h 79"/>
                <a:gd name="T34" fmla="*/ 50 w 118"/>
                <a:gd name="T35" fmla="*/ 61 h 79"/>
                <a:gd name="T36" fmla="*/ 57 w 118"/>
                <a:gd name="T37" fmla="*/ 64 h 79"/>
                <a:gd name="T38" fmla="*/ 64 w 118"/>
                <a:gd name="T39" fmla="*/ 61 h 79"/>
                <a:gd name="T40" fmla="*/ 70 w 118"/>
                <a:gd name="T41" fmla="*/ 59 h 79"/>
                <a:gd name="T42" fmla="*/ 77 w 118"/>
                <a:gd name="T43" fmla="*/ 54 h 79"/>
                <a:gd name="T44" fmla="*/ 104 w 118"/>
                <a:gd name="T45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8" h="79">
                  <a:moveTo>
                    <a:pt x="104" y="79"/>
                  </a:moveTo>
                  <a:lnTo>
                    <a:pt x="118" y="41"/>
                  </a:lnTo>
                  <a:lnTo>
                    <a:pt x="82" y="38"/>
                  </a:lnTo>
                  <a:lnTo>
                    <a:pt x="82" y="32"/>
                  </a:lnTo>
                  <a:lnTo>
                    <a:pt x="79" y="25"/>
                  </a:lnTo>
                  <a:lnTo>
                    <a:pt x="75" y="20"/>
                  </a:lnTo>
                  <a:lnTo>
                    <a:pt x="68" y="16"/>
                  </a:lnTo>
                  <a:lnTo>
                    <a:pt x="61" y="16"/>
                  </a:lnTo>
                  <a:lnTo>
                    <a:pt x="54" y="16"/>
                  </a:lnTo>
                  <a:lnTo>
                    <a:pt x="48" y="18"/>
                  </a:lnTo>
                  <a:lnTo>
                    <a:pt x="41" y="23"/>
                  </a:lnTo>
                  <a:lnTo>
                    <a:pt x="16" y="0"/>
                  </a:lnTo>
                  <a:lnTo>
                    <a:pt x="0" y="36"/>
                  </a:lnTo>
                  <a:lnTo>
                    <a:pt x="34" y="36"/>
                  </a:lnTo>
                  <a:lnTo>
                    <a:pt x="34" y="45"/>
                  </a:lnTo>
                  <a:lnTo>
                    <a:pt x="38" y="52"/>
                  </a:lnTo>
                  <a:lnTo>
                    <a:pt x="43" y="57"/>
                  </a:lnTo>
                  <a:lnTo>
                    <a:pt x="50" y="61"/>
                  </a:lnTo>
                  <a:lnTo>
                    <a:pt x="57" y="64"/>
                  </a:lnTo>
                  <a:lnTo>
                    <a:pt x="64" y="61"/>
                  </a:lnTo>
                  <a:lnTo>
                    <a:pt x="70" y="59"/>
                  </a:lnTo>
                  <a:lnTo>
                    <a:pt x="77" y="54"/>
                  </a:lnTo>
                  <a:lnTo>
                    <a:pt x="104" y="79"/>
                  </a:lnTo>
                  <a:close/>
                </a:path>
              </a:pathLst>
            </a:custGeom>
            <a:solidFill>
              <a:srgbClr val="E491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4322189" y="1986645"/>
            <a:ext cx="1041645" cy="1035489"/>
            <a:chOff x="2946400" y="2435225"/>
            <a:chExt cx="2417763" cy="2403475"/>
          </a:xfrm>
        </p:grpSpPr>
        <p:sp>
          <p:nvSpPr>
            <p:cNvPr id="44" name="Freeform 6"/>
            <p:cNvSpPr>
              <a:spLocks/>
            </p:cNvSpPr>
            <p:nvPr/>
          </p:nvSpPr>
          <p:spPr bwMode="auto">
            <a:xfrm>
              <a:off x="5137150" y="2913063"/>
              <a:ext cx="227013" cy="303212"/>
            </a:xfrm>
            <a:custGeom>
              <a:avLst/>
              <a:gdLst>
                <a:gd name="T0" fmla="*/ 0 w 143"/>
                <a:gd name="T1" fmla="*/ 41 h 191"/>
                <a:gd name="T2" fmla="*/ 59 w 143"/>
                <a:gd name="T3" fmla="*/ 0 h 191"/>
                <a:gd name="T4" fmla="*/ 95 w 143"/>
                <a:gd name="T5" fmla="*/ 22 h 191"/>
                <a:gd name="T6" fmla="*/ 125 w 143"/>
                <a:gd name="T7" fmla="*/ 32 h 191"/>
                <a:gd name="T8" fmla="*/ 143 w 143"/>
                <a:gd name="T9" fmla="*/ 70 h 191"/>
                <a:gd name="T10" fmla="*/ 127 w 143"/>
                <a:gd name="T11" fmla="*/ 102 h 191"/>
                <a:gd name="T12" fmla="*/ 139 w 143"/>
                <a:gd name="T13" fmla="*/ 125 h 191"/>
                <a:gd name="T14" fmla="*/ 114 w 143"/>
                <a:gd name="T15" fmla="*/ 154 h 191"/>
                <a:gd name="T16" fmla="*/ 109 w 143"/>
                <a:gd name="T17" fmla="*/ 180 h 191"/>
                <a:gd name="T18" fmla="*/ 82 w 143"/>
                <a:gd name="T19" fmla="*/ 191 h 191"/>
                <a:gd name="T20" fmla="*/ 0 w 143"/>
                <a:gd name="T21" fmla="*/ 180 h 191"/>
                <a:gd name="T22" fmla="*/ 0 w 143"/>
                <a:gd name="T23" fmla="*/ 4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3" h="191">
                  <a:moveTo>
                    <a:pt x="0" y="41"/>
                  </a:moveTo>
                  <a:lnTo>
                    <a:pt x="59" y="0"/>
                  </a:lnTo>
                  <a:lnTo>
                    <a:pt x="95" y="22"/>
                  </a:lnTo>
                  <a:lnTo>
                    <a:pt x="125" y="32"/>
                  </a:lnTo>
                  <a:lnTo>
                    <a:pt x="143" y="70"/>
                  </a:lnTo>
                  <a:lnTo>
                    <a:pt x="127" y="102"/>
                  </a:lnTo>
                  <a:lnTo>
                    <a:pt x="139" y="125"/>
                  </a:lnTo>
                  <a:lnTo>
                    <a:pt x="114" y="154"/>
                  </a:lnTo>
                  <a:lnTo>
                    <a:pt x="109" y="180"/>
                  </a:lnTo>
                  <a:lnTo>
                    <a:pt x="82" y="191"/>
                  </a:lnTo>
                  <a:lnTo>
                    <a:pt x="0" y="180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E491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7"/>
            <p:cNvSpPr>
              <a:spLocks/>
            </p:cNvSpPr>
            <p:nvPr/>
          </p:nvSpPr>
          <p:spPr bwMode="auto">
            <a:xfrm>
              <a:off x="2946400" y="2573338"/>
              <a:ext cx="227013" cy="303212"/>
            </a:xfrm>
            <a:custGeom>
              <a:avLst/>
              <a:gdLst>
                <a:gd name="T0" fmla="*/ 143 w 143"/>
                <a:gd name="T1" fmla="*/ 148 h 191"/>
                <a:gd name="T2" fmla="*/ 82 w 143"/>
                <a:gd name="T3" fmla="*/ 191 h 191"/>
                <a:gd name="T4" fmla="*/ 46 w 143"/>
                <a:gd name="T5" fmla="*/ 166 h 191"/>
                <a:gd name="T6" fmla="*/ 18 w 143"/>
                <a:gd name="T7" fmla="*/ 157 h 191"/>
                <a:gd name="T8" fmla="*/ 0 w 143"/>
                <a:gd name="T9" fmla="*/ 118 h 191"/>
                <a:gd name="T10" fmla="*/ 16 w 143"/>
                <a:gd name="T11" fmla="*/ 89 h 191"/>
                <a:gd name="T12" fmla="*/ 2 w 143"/>
                <a:gd name="T13" fmla="*/ 63 h 191"/>
                <a:gd name="T14" fmla="*/ 27 w 143"/>
                <a:gd name="T15" fmla="*/ 34 h 191"/>
                <a:gd name="T16" fmla="*/ 34 w 143"/>
                <a:gd name="T17" fmla="*/ 9 h 191"/>
                <a:gd name="T18" fmla="*/ 61 w 143"/>
                <a:gd name="T19" fmla="*/ 0 h 191"/>
                <a:gd name="T20" fmla="*/ 143 w 143"/>
                <a:gd name="T21" fmla="*/ 9 h 191"/>
                <a:gd name="T22" fmla="*/ 143 w 143"/>
                <a:gd name="T23" fmla="*/ 148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3" h="191">
                  <a:moveTo>
                    <a:pt x="143" y="148"/>
                  </a:moveTo>
                  <a:lnTo>
                    <a:pt x="82" y="191"/>
                  </a:lnTo>
                  <a:lnTo>
                    <a:pt x="46" y="166"/>
                  </a:lnTo>
                  <a:lnTo>
                    <a:pt x="18" y="157"/>
                  </a:lnTo>
                  <a:lnTo>
                    <a:pt x="0" y="118"/>
                  </a:lnTo>
                  <a:lnTo>
                    <a:pt x="16" y="89"/>
                  </a:lnTo>
                  <a:lnTo>
                    <a:pt x="2" y="63"/>
                  </a:lnTo>
                  <a:lnTo>
                    <a:pt x="27" y="34"/>
                  </a:lnTo>
                  <a:lnTo>
                    <a:pt x="34" y="9"/>
                  </a:lnTo>
                  <a:lnTo>
                    <a:pt x="61" y="0"/>
                  </a:lnTo>
                  <a:lnTo>
                    <a:pt x="143" y="9"/>
                  </a:lnTo>
                  <a:lnTo>
                    <a:pt x="143" y="148"/>
                  </a:lnTo>
                  <a:close/>
                </a:path>
              </a:pathLst>
            </a:custGeom>
            <a:solidFill>
              <a:srgbClr val="E491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"/>
            <p:cNvSpPr>
              <a:spLocks/>
            </p:cNvSpPr>
            <p:nvPr/>
          </p:nvSpPr>
          <p:spPr bwMode="auto">
            <a:xfrm>
              <a:off x="3059113" y="2435225"/>
              <a:ext cx="2024063" cy="2403475"/>
            </a:xfrm>
            <a:custGeom>
              <a:avLst/>
              <a:gdLst>
                <a:gd name="T0" fmla="*/ 924 w 1275"/>
                <a:gd name="T1" fmla="*/ 524 h 1514"/>
                <a:gd name="T2" fmla="*/ 1010 w 1275"/>
                <a:gd name="T3" fmla="*/ 558 h 1514"/>
                <a:gd name="T4" fmla="*/ 1097 w 1275"/>
                <a:gd name="T5" fmla="*/ 572 h 1514"/>
                <a:gd name="T6" fmla="*/ 1165 w 1275"/>
                <a:gd name="T7" fmla="*/ 565 h 1514"/>
                <a:gd name="T8" fmla="*/ 1229 w 1275"/>
                <a:gd name="T9" fmla="*/ 549 h 1514"/>
                <a:gd name="T10" fmla="*/ 1275 w 1275"/>
                <a:gd name="T11" fmla="*/ 349 h 1514"/>
                <a:gd name="T12" fmla="*/ 1234 w 1275"/>
                <a:gd name="T13" fmla="*/ 369 h 1514"/>
                <a:gd name="T14" fmla="*/ 1184 w 1275"/>
                <a:gd name="T15" fmla="*/ 380 h 1514"/>
                <a:gd name="T16" fmla="*/ 1104 w 1275"/>
                <a:gd name="T17" fmla="*/ 378 h 1514"/>
                <a:gd name="T18" fmla="*/ 988 w 1275"/>
                <a:gd name="T19" fmla="*/ 326 h 1514"/>
                <a:gd name="T20" fmla="*/ 913 w 1275"/>
                <a:gd name="T21" fmla="*/ 226 h 1514"/>
                <a:gd name="T22" fmla="*/ 888 w 1275"/>
                <a:gd name="T23" fmla="*/ 166 h 1514"/>
                <a:gd name="T24" fmla="*/ 876 w 1275"/>
                <a:gd name="T25" fmla="*/ 153 h 1514"/>
                <a:gd name="T26" fmla="*/ 847 w 1275"/>
                <a:gd name="T27" fmla="*/ 244 h 1514"/>
                <a:gd name="T28" fmla="*/ 833 w 1275"/>
                <a:gd name="T29" fmla="*/ 239 h 1514"/>
                <a:gd name="T30" fmla="*/ 819 w 1275"/>
                <a:gd name="T31" fmla="*/ 237 h 1514"/>
                <a:gd name="T32" fmla="*/ 762 w 1275"/>
                <a:gd name="T33" fmla="*/ 323 h 1514"/>
                <a:gd name="T34" fmla="*/ 703 w 1275"/>
                <a:gd name="T35" fmla="*/ 412 h 1514"/>
                <a:gd name="T36" fmla="*/ 699 w 1275"/>
                <a:gd name="T37" fmla="*/ 301 h 1514"/>
                <a:gd name="T38" fmla="*/ 660 w 1275"/>
                <a:gd name="T39" fmla="*/ 171 h 1514"/>
                <a:gd name="T40" fmla="*/ 626 w 1275"/>
                <a:gd name="T41" fmla="*/ 21 h 1514"/>
                <a:gd name="T42" fmla="*/ 601 w 1275"/>
                <a:gd name="T43" fmla="*/ 12 h 1514"/>
                <a:gd name="T44" fmla="*/ 528 w 1275"/>
                <a:gd name="T45" fmla="*/ 3 h 1514"/>
                <a:gd name="T46" fmla="*/ 450 w 1275"/>
                <a:gd name="T47" fmla="*/ 0 h 1514"/>
                <a:gd name="T48" fmla="*/ 332 w 1275"/>
                <a:gd name="T49" fmla="*/ 7 h 1514"/>
                <a:gd name="T50" fmla="*/ 209 w 1275"/>
                <a:gd name="T51" fmla="*/ 39 h 1514"/>
                <a:gd name="T52" fmla="*/ 109 w 1275"/>
                <a:gd name="T53" fmla="*/ 94 h 1514"/>
                <a:gd name="T54" fmla="*/ 168 w 1275"/>
                <a:gd name="T55" fmla="*/ 226 h 1514"/>
                <a:gd name="T56" fmla="*/ 268 w 1275"/>
                <a:gd name="T57" fmla="*/ 196 h 1514"/>
                <a:gd name="T58" fmla="*/ 384 w 1275"/>
                <a:gd name="T59" fmla="*/ 187 h 1514"/>
                <a:gd name="T60" fmla="*/ 416 w 1275"/>
                <a:gd name="T61" fmla="*/ 187 h 1514"/>
                <a:gd name="T62" fmla="*/ 398 w 1275"/>
                <a:gd name="T63" fmla="*/ 226 h 1514"/>
                <a:gd name="T64" fmla="*/ 357 w 1275"/>
                <a:gd name="T65" fmla="*/ 289 h 1514"/>
                <a:gd name="T66" fmla="*/ 325 w 1275"/>
                <a:gd name="T67" fmla="*/ 358 h 1514"/>
                <a:gd name="T68" fmla="*/ 289 w 1275"/>
                <a:gd name="T69" fmla="*/ 487 h 1514"/>
                <a:gd name="T70" fmla="*/ 257 w 1275"/>
                <a:gd name="T71" fmla="*/ 603 h 1514"/>
                <a:gd name="T72" fmla="*/ 248 w 1275"/>
                <a:gd name="T73" fmla="*/ 715 h 1514"/>
                <a:gd name="T74" fmla="*/ 280 w 1275"/>
                <a:gd name="T75" fmla="*/ 790 h 1514"/>
                <a:gd name="T76" fmla="*/ 252 w 1275"/>
                <a:gd name="T77" fmla="*/ 897 h 1514"/>
                <a:gd name="T78" fmla="*/ 182 w 1275"/>
                <a:gd name="T79" fmla="*/ 1043 h 1514"/>
                <a:gd name="T80" fmla="*/ 61 w 1275"/>
                <a:gd name="T81" fmla="*/ 1211 h 1514"/>
                <a:gd name="T82" fmla="*/ 0 w 1275"/>
                <a:gd name="T83" fmla="*/ 1289 h 1514"/>
                <a:gd name="T84" fmla="*/ 327 w 1275"/>
                <a:gd name="T85" fmla="*/ 1421 h 1514"/>
                <a:gd name="T86" fmla="*/ 384 w 1275"/>
                <a:gd name="T87" fmla="*/ 1350 h 1514"/>
                <a:gd name="T88" fmla="*/ 471 w 1275"/>
                <a:gd name="T89" fmla="*/ 1209 h 1514"/>
                <a:gd name="T90" fmla="*/ 530 w 1275"/>
                <a:gd name="T91" fmla="*/ 1050 h 1514"/>
                <a:gd name="T92" fmla="*/ 560 w 1275"/>
                <a:gd name="T93" fmla="*/ 963 h 1514"/>
                <a:gd name="T94" fmla="*/ 594 w 1275"/>
                <a:gd name="T95" fmla="*/ 1018 h 1514"/>
                <a:gd name="T96" fmla="*/ 623 w 1275"/>
                <a:gd name="T97" fmla="*/ 1072 h 1514"/>
                <a:gd name="T98" fmla="*/ 671 w 1275"/>
                <a:gd name="T99" fmla="*/ 1214 h 1514"/>
                <a:gd name="T100" fmla="*/ 703 w 1275"/>
                <a:gd name="T101" fmla="*/ 1416 h 1514"/>
                <a:gd name="T102" fmla="*/ 714 w 1275"/>
                <a:gd name="T103" fmla="*/ 1514 h 1514"/>
                <a:gd name="T104" fmla="*/ 1038 w 1275"/>
                <a:gd name="T105" fmla="*/ 1375 h 1514"/>
                <a:gd name="T106" fmla="*/ 1015 w 1275"/>
                <a:gd name="T107" fmla="*/ 1280 h 1514"/>
                <a:gd name="T108" fmla="*/ 963 w 1275"/>
                <a:gd name="T109" fmla="*/ 1113 h 1514"/>
                <a:gd name="T110" fmla="*/ 897 w 1275"/>
                <a:gd name="T111" fmla="*/ 963 h 1514"/>
                <a:gd name="T112" fmla="*/ 826 w 1275"/>
                <a:gd name="T113" fmla="*/ 833 h 1514"/>
                <a:gd name="T114" fmla="*/ 765 w 1275"/>
                <a:gd name="T115" fmla="*/ 729 h 1514"/>
                <a:gd name="T116" fmla="*/ 808 w 1275"/>
                <a:gd name="T117" fmla="*/ 681 h 1514"/>
                <a:gd name="T118" fmla="*/ 835 w 1275"/>
                <a:gd name="T119" fmla="*/ 631 h 1514"/>
                <a:gd name="T120" fmla="*/ 858 w 1275"/>
                <a:gd name="T121" fmla="*/ 562 h 1514"/>
                <a:gd name="T122" fmla="*/ 874 w 1275"/>
                <a:gd name="T123" fmla="*/ 496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75" h="1514">
                  <a:moveTo>
                    <a:pt x="874" y="496"/>
                  </a:moveTo>
                  <a:lnTo>
                    <a:pt x="897" y="510"/>
                  </a:lnTo>
                  <a:lnTo>
                    <a:pt x="924" y="524"/>
                  </a:lnTo>
                  <a:lnTo>
                    <a:pt x="951" y="535"/>
                  </a:lnTo>
                  <a:lnTo>
                    <a:pt x="981" y="547"/>
                  </a:lnTo>
                  <a:lnTo>
                    <a:pt x="1010" y="558"/>
                  </a:lnTo>
                  <a:lnTo>
                    <a:pt x="1040" y="565"/>
                  </a:lnTo>
                  <a:lnTo>
                    <a:pt x="1070" y="569"/>
                  </a:lnTo>
                  <a:lnTo>
                    <a:pt x="1097" y="572"/>
                  </a:lnTo>
                  <a:lnTo>
                    <a:pt x="1120" y="572"/>
                  </a:lnTo>
                  <a:lnTo>
                    <a:pt x="1143" y="569"/>
                  </a:lnTo>
                  <a:lnTo>
                    <a:pt x="1165" y="565"/>
                  </a:lnTo>
                  <a:lnTo>
                    <a:pt x="1188" y="560"/>
                  </a:lnTo>
                  <a:lnTo>
                    <a:pt x="1209" y="556"/>
                  </a:lnTo>
                  <a:lnTo>
                    <a:pt x="1229" y="549"/>
                  </a:lnTo>
                  <a:lnTo>
                    <a:pt x="1250" y="540"/>
                  </a:lnTo>
                  <a:lnTo>
                    <a:pt x="1268" y="531"/>
                  </a:lnTo>
                  <a:lnTo>
                    <a:pt x="1275" y="349"/>
                  </a:lnTo>
                  <a:lnTo>
                    <a:pt x="1261" y="355"/>
                  </a:lnTo>
                  <a:lnTo>
                    <a:pt x="1247" y="362"/>
                  </a:lnTo>
                  <a:lnTo>
                    <a:pt x="1234" y="369"/>
                  </a:lnTo>
                  <a:lnTo>
                    <a:pt x="1218" y="374"/>
                  </a:lnTo>
                  <a:lnTo>
                    <a:pt x="1202" y="378"/>
                  </a:lnTo>
                  <a:lnTo>
                    <a:pt x="1184" y="380"/>
                  </a:lnTo>
                  <a:lnTo>
                    <a:pt x="1168" y="383"/>
                  </a:lnTo>
                  <a:lnTo>
                    <a:pt x="1149" y="383"/>
                  </a:lnTo>
                  <a:lnTo>
                    <a:pt x="1104" y="378"/>
                  </a:lnTo>
                  <a:lnTo>
                    <a:pt x="1063" y="367"/>
                  </a:lnTo>
                  <a:lnTo>
                    <a:pt x="1024" y="351"/>
                  </a:lnTo>
                  <a:lnTo>
                    <a:pt x="988" y="326"/>
                  </a:lnTo>
                  <a:lnTo>
                    <a:pt x="958" y="296"/>
                  </a:lnTo>
                  <a:lnTo>
                    <a:pt x="933" y="264"/>
                  </a:lnTo>
                  <a:lnTo>
                    <a:pt x="913" y="226"/>
                  </a:lnTo>
                  <a:lnTo>
                    <a:pt x="899" y="185"/>
                  </a:lnTo>
                  <a:lnTo>
                    <a:pt x="892" y="173"/>
                  </a:lnTo>
                  <a:lnTo>
                    <a:pt x="888" y="166"/>
                  </a:lnTo>
                  <a:lnTo>
                    <a:pt x="883" y="160"/>
                  </a:lnTo>
                  <a:lnTo>
                    <a:pt x="881" y="155"/>
                  </a:lnTo>
                  <a:lnTo>
                    <a:pt x="876" y="153"/>
                  </a:lnTo>
                  <a:lnTo>
                    <a:pt x="867" y="182"/>
                  </a:lnTo>
                  <a:lnTo>
                    <a:pt x="856" y="216"/>
                  </a:lnTo>
                  <a:lnTo>
                    <a:pt x="847" y="244"/>
                  </a:lnTo>
                  <a:lnTo>
                    <a:pt x="842" y="255"/>
                  </a:lnTo>
                  <a:lnTo>
                    <a:pt x="840" y="248"/>
                  </a:lnTo>
                  <a:lnTo>
                    <a:pt x="833" y="239"/>
                  </a:lnTo>
                  <a:lnTo>
                    <a:pt x="826" y="232"/>
                  </a:lnTo>
                  <a:lnTo>
                    <a:pt x="824" y="230"/>
                  </a:lnTo>
                  <a:lnTo>
                    <a:pt x="819" y="237"/>
                  </a:lnTo>
                  <a:lnTo>
                    <a:pt x="806" y="260"/>
                  </a:lnTo>
                  <a:lnTo>
                    <a:pt x="785" y="289"/>
                  </a:lnTo>
                  <a:lnTo>
                    <a:pt x="762" y="323"/>
                  </a:lnTo>
                  <a:lnTo>
                    <a:pt x="740" y="358"/>
                  </a:lnTo>
                  <a:lnTo>
                    <a:pt x="719" y="389"/>
                  </a:lnTo>
                  <a:lnTo>
                    <a:pt x="703" y="412"/>
                  </a:lnTo>
                  <a:lnTo>
                    <a:pt x="696" y="421"/>
                  </a:lnTo>
                  <a:lnTo>
                    <a:pt x="696" y="385"/>
                  </a:lnTo>
                  <a:lnTo>
                    <a:pt x="699" y="301"/>
                  </a:lnTo>
                  <a:lnTo>
                    <a:pt x="701" y="216"/>
                  </a:lnTo>
                  <a:lnTo>
                    <a:pt x="703" y="178"/>
                  </a:lnTo>
                  <a:lnTo>
                    <a:pt x="660" y="171"/>
                  </a:lnTo>
                  <a:lnTo>
                    <a:pt x="626" y="21"/>
                  </a:lnTo>
                  <a:lnTo>
                    <a:pt x="626" y="21"/>
                  </a:lnTo>
                  <a:lnTo>
                    <a:pt x="626" y="21"/>
                  </a:lnTo>
                  <a:lnTo>
                    <a:pt x="623" y="21"/>
                  </a:lnTo>
                  <a:lnTo>
                    <a:pt x="623" y="18"/>
                  </a:lnTo>
                  <a:lnTo>
                    <a:pt x="601" y="12"/>
                  </a:lnTo>
                  <a:lnTo>
                    <a:pt x="578" y="7"/>
                  </a:lnTo>
                  <a:lnTo>
                    <a:pt x="553" y="5"/>
                  </a:lnTo>
                  <a:lnTo>
                    <a:pt x="528" y="3"/>
                  </a:lnTo>
                  <a:lnTo>
                    <a:pt x="503" y="0"/>
                  </a:lnTo>
                  <a:lnTo>
                    <a:pt x="475" y="0"/>
                  </a:lnTo>
                  <a:lnTo>
                    <a:pt x="450" y="0"/>
                  </a:lnTo>
                  <a:lnTo>
                    <a:pt x="423" y="0"/>
                  </a:lnTo>
                  <a:lnTo>
                    <a:pt x="378" y="3"/>
                  </a:lnTo>
                  <a:lnTo>
                    <a:pt x="332" y="7"/>
                  </a:lnTo>
                  <a:lnTo>
                    <a:pt x="289" y="14"/>
                  </a:lnTo>
                  <a:lnTo>
                    <a:pt x="248" y="25"/>
                  </a:lnTo>
                  <a:lnTo>
                    <a:pt x="209" y="39"/>
                  </a:lnTo>
                  <a:lnTo>
                    <a:pt x="173" y="55"/>
                  </a:lnTo>
                  <a:lnTo>
                    <a:pt x="138" y="73"/>
                  </a:lnTo>
                  <a:lnTo>
                    <a:pt x="109" y="94"/>
                  </a:lnTo>
                  <a:lnTo>
                    <a:pt x="109" y="255"/>
                  </a:lnTo>
                  <a:lnTo>
                    <a:pt x="136" y="239"/>
                  </a:lnTo>
                  <a:lnTo>
                    <a:pt x="168" y="226"/>
                  </a:lnTo>
                  <a:lnTo>
                    <a:pt x="200" y="214"/>
                  </a:lnTo>
                  <a:lnTo>
                    <a:pt x="234" y="205"/>
                  </a:lnTo>
                  <a:lnTo>
                    <a:pt x="268" y="196"/>
                  </a:lnTo>
                  <a:lnTo>
                    <a:pt x="307" y="191"/>
                  </a:lnTo>
                  <a:lnTo>
                    <a:pt x="346" y="189"/>
                  </a:lnTo>
                  <a:lnTo>
                    <a:pt x="384" y="187"/>
                  </a:lnTo>
                  <a:lnTo>
                    <a:pt x="396" y="187"/>
                  </a:lnTo>
                  <a:lnTo>
                    <a:pt x="407" y="187"/>
                  </a:lnTo>
                  <a:lnTo>
                    <a:pt x="416" y="187"/>
                  </a:lnTo>
                  <a:lnTo>
                    <a:pt x="428" y="187"/>
                  </a:lnTo>
                  <a:lnTo>
                    <a:pt x="412" y="205"/>
                  </a:lnTo>
                  <a:lnTo>
                    <a:pt x="398" y="226"/>
                  </a:lnTo>
                  <a:lnTo>
                    <a:pt x="384" y="246"/>
                  </a:lnTo>
                  <a:lnTo>
                    <a:pt x="371" y="267"/>
                  </a:lnTo>
                  <a:lnTo>
                    <a:pt x="357" y="289"/>
                  </a:lnTo>
                  <a:lnTo>
                    <a:pt x="346" y="310"/>
                  </a:lnTo>
                  <a:lnTo>
                    <a:pt x="334" y="335"/>
                  </a:lnTo>
                  <a:lnTo>
                    <a:pt x="325" y="358"/>
                  </a:lnTo>
                  <a:lnTo>
                    <a:pt x="307" y="405"/>
                  </a:lnTo>
                  <a:lnTo>
                    <a:pt x="296" y="446"/>
                  </a:lnTo>
                  <a:lnTo>
                    <a:pt x="289" y="487"/>
                  </a:lnTo>
                  <a:lnTo>
                    <a:pt x="289" y="533"/>
                  </a:lnTo>
                  <a:lnTo>
                    <a:pt x="271" y="567"/>
                  </a:lnTo>
                  <a:lnTo>
                    <a:pt x="257" y="603"/>
                  </a:lnTo>
                  <a:lnTo>
                    <a:pt x="248" y="640"/>
                  </a:lnTo>
                  <a:lnTo>
                    <a:pt x="245" y="681"/>
                  </a:lnTo>
                  <a:lnTo>
                    <a:pt x="248" y="715"/>
                  </a:lnTo>
                  <a:lnTo>
                    <a:pt x="255" y="742"/>
                  </a:lnTo>
                  <a:lnTo>
                    <a:pt x="266" y="767"/>
                  </a:lnTo>
                  <a:lnTo>
                    <a:pt x="280" y="790"/>
                  </a:lnTo>
                  <a:lnTo>
                    <a:pt x="271" y="827"/>
                  </a:lnTo>
                  <a:lnTo>
                    <a:pt x="261" y="863"/>
                  </a:lnTo>
                  <a:lnTo>
                    <a:pt x="252" y="897"/>
                  </a:lnTo>
                  <a:lnTo>
                    <a:pt x="241" y="931"/>
                  </a:lnTo>
                  <a:lnTo>
                    <a:pt x="216" y="986"/>
                  </a:lnTo>
                  <a:lnTo>
                    <a:pt x="182" y="1043"/>
                  </a:lnTo>
                  <a:lnTo>
                    <a:pt x="141" y="1104"/>
                  </a:lnTo>
                  <a:lnTo>
                    <a:pt x="100" y="1161"/>
                  </a:lnTo>
                  <a:lnTo>
                    <a:pt x="61" y="1211"/>
                  </a:lnTo>
                  <a:lnTo>
                    <a:pt x="29" y="1252"/>
                  </a:lnTo>
                  <a:lnTo>
                    <a:pt x="9" y="1280"/>
                  </a:lnTo>
                  <a:lnTo>
                    <a:pt x="0" y="1289"/>
                  </a:lnTo>
                  <a:lnTo>
                    <a:pt x="387" y="1509"/>
                  </a:lnTo>
                  <a:lnTo>
                    <a:pt x="323" y="1425"/>
                  </a:lnTo>
                  <a:lnTo>
                    <a:pt x="327" y="1421"/>
                  </a:lnTo>
                  <a:lnTo>
                    <a:pt x="341" y="1405"/>
                  </a:lnTo>
                  <a:lnTo>
                    <a:pt x="359" y="1382"/>
                  </a:lnTo>
                  <a:lnTo>
                    <a:pt x="384" y="1350"/>
                  </a:lnTo>
                  <a:lnTo>
                    <a:pt x="412" y="1311"/>
                  </a:lnTo>
                  <a:lnTo>
                    <a:pt x="441" y="1264"/>
                  </a:lnTo>
                  <a:lnTo>
                    <a:pt x="471" y="1209"/>
                  </a:lnTo>
                  <a:lnTo>
                    <a:pt x="498" y="1150"/>
                  </a:lnTo>
                  <a:lnTo>
                    <a:pt x="516" y="1102"/>
                  </a:lnTo>
                  <a:lnTo>
                    <a:pt x="530" y="1050"/>
                  </a:lnTo>
                  <a:lnTo>
                    <a:pt x="541" y="997"/>
                  </a:lnTo>
                  <a:lnTo>
                    <a:pt x="548" y="945"/>
                  </a:lnTo>
                  <a:lnTo>
                    <a:pt x="560" y="963"/>
                  </a:lnTo>
                  <a:lnTo>
                    <a:pt x="571" y="981"/>
                  </a:lnTo>
                  <a:lnTo>
                    <a:pt x="582" y="1000"/>
                  </a:lnTo>
                  <a:lnTo>
                    <a:pt x="594" y="1018"/>
                  </a:lnTo>
                  <a:lnTo>
                    <a:pt x="605" y="1036"/>
                  </a:lnTo>
                  <a:lnTo>
                    <a:pt x="614" y="1054"/>
                  </a:lnTo>
                  <a:lnTo>
                    <a:pt x="623" y="1072"/>
                  </a:lnTo>
                  <a:lnTo>
                    <a:pt x="633" y="1091"/>
                  </a:lnTo>
                  <a:lnTo>
                    <a:pt x="653" y="1148"/>
                  </a:lnTo>
                  <a:lnTo>
                    <a:pt x="671" y="1214"/>
                  </a:lnTo>
                  <a:lnTo>
                    <a:pt x="685" y="1284"/>
                  </a:lnTo>
                  <a:lnTo>
                    <a:pt x="696" y="1352"/>
                  </a:lnTo>
                  <a:lnTo>
                    <a:pt x="703" y="1416"/>
                  </a:lnTo>
                  <a:lnTo>
                    <a:pt x="710" y="1466"/>
                  </a:lnTo>
                  <a:lnTo>
                    <a:pt x="714" y="1500"/>
                  </a:lnTo>
                  <a:lnTo>
                    <a:pt x="714" y="1514"/>
                  </a:lnTo>
                  <a:lnTo>
                    <a:pt x="1145" y="1396"/>
                  </a:lnTo>
                  <a:lnTo>
                    <a:pt x="1040" y="1382"/>
                  </a:lnTo>
                  <a:lnTo>
                    <a:pt x="1038" y="1375"/>
                  </a:lnTo>
                  <a:lnTo>
                    <a:pt x="1033" y="1355"/>
                  </a:lnTo>
                  <a:lnTo>
                    <a:pt x="1026" y="1321"/>
                  </a:lnTo>
                  <a:lnTo>
                    <a:pt x="1015" y="1280"/>
                  </a:lnTo>
                  <a:lnTo>
                    <a:pt x="999" y="1229"/>
                  </a:lnTo>
                  <a:lnTo>
                    <a:pt x="983" y="1173"/>
                  </a:lnTo>
                  <a:lnTo>
                    <a:pt x="963" y="1113"/>
                  </a:lnTo>
                  <a:lnTo>
                    <a:pt x="938" y="1052"/>
                  </a:lnTo>
                  <a:lnTo>
                    <a:pt x="919" y="1009"/>
                  </a:lnTo>
                  <a:lnTo>
                    <a:pt x="897" y="963"/>
                  </a:lnTo>
                  <a:lnTo>
                    <a:pt x="874" y="918"/>
                  </a:lnTo>
                  <a:lnTo>
                    <a:pt x="851" y="874"/>
                  </a:lnTo>
                  <a:lnTo>
                    <a:pt x="826" y="833"/>
                  </a:lnTo>
                  <a:lnTo>
                    <a:pt x="803" y="795"/>
                  </a:lnTo>
                  <a:lnTo>
                    <a:pt x="783" y="758"/>
                  </a:lnTo>
                  <a:lnTo>
                    <a:pt x="765" y="729"/>
                  </a:lnTo>
                  <a:lnTo>
                    <a:pt x="781" y="710"/>
                  </a:lnTo>
                  <a:lnTo>
                    <a:pt x="796" y="695"/>
                  </a:lnTo>
                  <a:lnTo>
                    <a:pt x="808" y="681"/>
                  </a:lnTo>
                  <a:lnTo>
                    <a:pt x="817" y="665"/>
                  </a:lnTo>
                  <a:lnTo>
                    <a:pt x="826" y="649"/>
                  </a:lnTo>
                  <a:lnTo>
                    <a:pt x="835" y="631"/>
                  </a:lnTo>
                  <a:lnTo>
                    <a:pt x="842" y="608"/>
                  </a:lnTo>
                  <a:lnTo>
                    <a:pt x="853" y="581"/>
                  </a:lnTo>
                  <a:lnTo>
                    <a:pt x="858" y="562"/>
                  </a:lnTo>
                  <a:lnTo>
                    <a:pt x="865" y="537"/>
                  </a:lnTo>
                  <a:lnTo>
                    <a:pt x="869" y="515"/>
                  </a:lnTo>
                  <a:lnTo>
                    <a:pt x="874" y="496"/>
                  </a:lnTo>
                  <a:close/>
                </a:path>
              </a:pathLst>
            </a:custGeom>
            <a:solidFill>
              <a:srgbClr val="E491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9"/>
            <p:cNvSpPr>
              <a:spLocks/>
            </p:cNvSpPr>
            <p:nvPr/>
          </p:nvSpPr>
          <p:spPr bwMode="auto">
            <a:xfrm>
              <a:off x="4197350" y="2613025"/>
              <a:ext cx="187325" cy="125412"/>
            </a:xfrm>
            <a:custGeom>
              <a:avLst/>
              <a:gdLst>
                <a:gd name="T0" fmla="*/ 104 w 118"/>
                <a:gd name="T1" fmla="*/ 79 h 79"/>
                <a:gd name="T2" fmla="*/ 118 w 118"/>
                <a:gd name="T3" fmla="*/ 41 h 79"/>
                <a:gd name="T4" fmla="*/ 82 w 118"/>
                <a:gd name="T5" fmla="*/ 38 h 79"/>
                <a:gd name="T6" fmla="*/ 82 w 118"/>
                <a:gd name="T7" fmla="*/ 32 h 79"/>
                <a:gd name="T8" fmla="*/ 79 w 118"/>
                <a:gd name="T9" fmla="*/ 25 h 79"/>
                <a:gd name="T10" fmla="*/ 75 w 118"/>
                <a:gd name="T11" fmla="*/ 20 h 79"/>
                <a:gd name="T12" fmla="*/ 68 w 118"/>
                <a:gd name="T13" fmla="*/ 16 h 79"/>
                <a:gd name="T14" fmla="*/ 61 w 118"/>
                <a:gd name="T15" fmla="*/ 16 h 79"/>
                <a:gd name="T16" fmla="*/ 54 w 118"/>
                <a:gd name="T17" fmla="*/ 16 h 79"/>
                <a:gd name="T18" fmla="*/ 48 w 118"/>
                <a:gd name="T19" fmla="*/ 18 h 79"/>
                <a:gd name="T20" fmla="*/ 41 w 118"/>
                <a:gd name="T21" fmla="*/ 23 h 79"/>
                <a:gd name="T22" fmla="*/ 16 w 118"/>
                <a:gd name="T23" fmla="*/ 0 h 79"/>
                <a:gd name="T24" fmla="*/ 0 w 118"/>
                <a:gd name="T25" fmla="*/ 36 h 79"/>
                <a:gd name="T26" fmla="*/ 34 w 118"/>
                <a:gd name="T27" fmla="*/ 36 h 79"/>
                <a:gd name="T28" fmla="*/ 34 w 118"/>
                <a:gd name="T29" fmla="*/ 45 h 79"/>
                <a:gd name="T30" fmla="*/ 38 w 118"/>
                <a:gd name="T31" fmla="*/ 52 h 79"/>
                <a:gd name="T32" fmla="*/ 43 w 118"/>
                <a:gd name="T33" fmla="*/ 57 h 79"/>
                <a:gd name="T34" fmla="*/ 50 w 118"/>
                <a:gd name="T35" fmla="*/ 61 h 79"/>
                <a:gd name="T36" fmla="*/ 57 w 118"/>
                <a:gd name="T37" fmla="*/ 64 h 79"/>
                <a:gd name="T38" fmla="*/ 64 w 118"/>
                <a:gd name="T39" fmla="*/ 61 h 79"/>
                <a:gd name="T40" fmla="*/ 70 w 118"/>
                <a:gd name="T41" fmla="*/ 59 h 79"/>
                <a:gd name="T42" fmla="*/ 77 w 118"/>
                <a:gd name="T43" fmla="*/ 54 h 79"/>
                <a:gd name="T44" fmla="*/ 104 w 118"/>
                <a:gd name="T45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8" h="79">
                  <a:moveTo>
                    <a:pt x="104" y="79"/>
                  </a:moveTo>
                  <a:lnTo>
                    <a:pt x="118" y="41"/>
                  </a:lnTo>
                  <a:lnTo>
                    <a:pt x="82" y="38"/>
                  </a:lnTo>
                  <a:lnTo>
                    <a:pt x="82" y="32"/>
                  </a:lnTo>
                  <a:lnTo>
                    <a:pt x="79" y="25"/>
                  </a:lnTo>
                  <a:lnTo>
                    <a:pt x="75" y="20"/>
                  </a:lnTo>
                  <a:lnTo>
                    <a:pt x="68" y="16"/>
                  </a:lnTo>
                  <a:lnTo>
                    <a:pt x="61" y="16"/>
                  </a:lnTo>
                  <a:lnTo>
                    <a:pt x="54" y="16"/>
                  </a:lnTo>
                  <a:lnTo>
                    <a:pt x="48" y="18"/>
                  </a:lnTo>
                  <a:lnTo>
                    <a:pt x="41" y="23"/>
                  </a:lnTo>
                  <a:lnTo>
                    <a:pt x="16" y="0"/>
                  </a:lnTo>
                  <a:lnTo>
                    <a:pt x="0" y="36"/>
                  </a:lnTo>
                  <a:lnTo>
                    <a:pt x="34" y="36"/>
                  </a:lnTo>
                  <a:lnTo>
                    <a:pt x="34" y="45"/>
                  </a:lnTo>
                  <a:lnTo>
                    <a:pt x="38" y="52"/>
                  </a:lnTo>
                  <a:lnTo>
                    <a:pt x="43" y="57"/>
                  </a:lnTo>
                  <a:lnTo>
                    <a:pt x="50" y="61"/>
                  </a:lnTo>
                  <a:lnTo>
                    <a:pt x="57" y="64"/>
                  </a:lnTo>
                  <a:lnTo>
                    <a:pt x="64" y="61"/>
                  </a:lnTo>
                  <a:lnTo>
                    <a:pt x="70" y="59"/>
                  </a:lnTo>
                  <a:lnTo>
                    <a:pt x="77" y="54"/>
                  </a:lnTo>
                  <a:lnTo>
                    <a:pt x="104" y="79"/>
                  </a:lnTo>
                  <a:close/>
                </a:path>
              </a:pathLst>
            </a:custGeom>
            <a:solidFill>
              <a:srgbClr val="E491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8055989" y="1810872"/>
            <a:ext cx="1041645" cy="1211262"/>
            <a:chOff x="2946400" y="2027238"/>
            <a:chExt cx="2417763" cy="2811462"/>
          </a:xfrm>
          <a:solidFill>
            <a:schemeClr val="bg1">
              <a:lumMod val="75000"/>
            </a:schemeClr>
          </a:solidFill>
        </p:grpSpPr>
        <p:sp>
          <p:nvSpPr>
            <p:cNvPr id="61" name="Freeform 5"/>
            <p:cNvSpPr>
              <a:spLocks/>
            </p:cNvSpPr>
            <p:nvPr/>
          </p:nvSpPr>
          <p:spPr bwMode="auto">
            <a:xfrm>
              <a:off x="4117975" y="2027238"/>
              <a:ext cx="555625" cy="557212"/>
            </a:xfrm>
            <a:custGeom>
              <a:avLst/>
              <a:gdLst>
                <a:gd name="T0" fmla="*/ 175 w 350"/>
                <a:gd name="T1" fmla="*/ 0 h 351"/>
                <a:gd name="T2" fmla="*/ 209 w 350"/>
                <a:gd name="T3" fmla="*/ 5 h 351"/>
                <a:gd name="T4" fmla="*/ 243 w 350"/>
                <a:gd name="T5" fmla="*/ 14 h 351"/>
                <a:gd name="T6" fmla="*/ 273 w 350"/>
                <a:gd name="T7" fmla="*/ 30 h 351"/>
                <a:gd name="T8" fmla="*/ 298 w 350"/>
                <a:gd name="T9" fmla="*/ 50 h 351"/>
                <a:gd name="T10" fmla="*/ 321 w 350"/>
                <a:gd name="T11" fmla="*/ 77 h 351"/>
                <a:gd name="T12" fmla="*/ 337 w 350"/>
                <a:gd name="T13" fmla="*/ 107 h 351"/>
                <a:gd name="T14" fmla="*/ 346 w 350"/>
                <a:gd name="T15" fmla="*/ 139 h 351"/>
                <a:gd name="T16" fmla="*/ 350 w 350"/>
                <a:gd name="T17" fmla="*/ 175 h 351"/>
                <a:gd name="T18" fmla="*/ 346 w 350"/>
                <a:gd name="T19" fmla="*/ 209 h 351"/>
                <a:gd name="T20" fmla="*/ 337 w 350"/>
                <a:gd name="T21" fmla="*/ 244 h 351"/>
                <a:gd name="T22" fmla="*/ 321 w 350"/>
                <a:gd name="T23" fmla="*/ 273 h 351"/>
                <a:gd name="T24" fmla="*/ 298 w 350"/>
                <a:gd name="T25" fmla="*/ 298 h 351"/>
                <a:gd name="T26" fmla="*/ 273 w 350"/>
                <a:gd name="T27" fmla="*/ 321 h 351"/>
                <a:gd name="T28" fmla="*/ 243 w 350"/>
                <a:gd name="T29" fmla="*/ 337 h 351"/>
                <a:gd name="T30" fmla="*/ 209 w 350"/>
                <a:gd name="T31" fmla="*/ 346 h 351"/>
                <a:gd name="T32" fmla="*/ 175 w 350"/>
                <a:gd name="T33" fmla="*/ 351 h 351"/>
                <a:gd name="T34" fmla="*/ 139 w 350"/>
                <a:gd name="T35" fmla="*/ 346 h 351"/>
                <a:gd name="T36" fmla="*/ 107 w 350"/>
                <a:gd name="T37" fmla="*/ 337 h 351"/>
                <a:gd name="T38" fmla="*/ 77 w 350"/>
                <a:gd name="T39" fmla="*/ 321 h 351"/>
                <a:gd name="T40" fmla="*/ 50 w 350"/>
                <a:gd name="T41" fmla="*/ 298 h 351"/>
                <a:gd name="T42" fmla="*/ 29 w 350"/>
                <a:gd name="T43" fmla="*/ 273 h 351"/>
                <a:gd name="T44" fmla="*/ 13 w 350"/>
                <a:gd name="T45" fmla="*/ 244 h 351"/>
                <a:gd name="T46" fmla="*/ 4 w 350"/>
                <a:gd name="T47" fmla="*/ 209 h 351"/>
                <a:gd name="T48" fmla="*/ 0 w 350"/>
                <a:gd name="T49" fmla="*/ 175 h 351"/>
                <a:gd name="T50" fmla="*/ 4 w 350"/>
                <a:gd name="T51" fmla="*/ 139 h 351"/>
                <a:gd name="T52" fmla="*/ 13 w 350"/>
                <a:gd name="T53" fmla="*/ 107 h 351"/>
                <a:gd name="T54" fmla="*/ 29 w 350"/>
                <a:gd name="T55" fmla="*/ 77 h 351"/>
                <a:gd name="T56" fmla="*/ 50 w 350"/>
                <a:gd name="T57" fmla="*/ 50 h 351"/>
                <a:gd name="T58" fmla="*/ 77 w 350"/>
                <a:gd name="T59" fmla="*/ 30 h 351"/>
                <a:gd name="T60" fmla="*/ 107 w 350"/>
                <a:gd name="T61" fmla="*/ 14 h 351"/>
                <a:gd name="T62" fmla="*/ 139 w 350"/>
                <a:gd name="T63" fmla="*/ 5 h 351"/>
                <a:gd name="T64" fmla="*/ 175 w 350"/>
                <a:gd name="T6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0" h="351">
                  <a:moveTo>
                    <a:pt x="175" y="0"/>
                  </a:moveTo>
                  <a:lnTo>
                    <a:pt x="209" y="5"/>
                  </a:lnTo>
                  <a:lnTo>
                    <a:pt x="243" y="14"/>
                  </a:lnTo>
                  <a:lnTo>
                    <a:pt x="273" y="30"/>
                  </a:lnTo>
                  <a:lnTo>
                    <a:pt x="298" y="50"/>
                  </a:lnTo>
                  <a:lnTo>
                    <a:pt x="321" y="77"/>
                  </a:lnTo>
                  <a:lnTo>
                    <a:pt x="337" y="107"/>
                  </a:lnTo>
                  <a:lnTo>
                    <a:pt x="346" y="139"/>
                  </a:lnTo>
                  <a:lnTo>
                    <a:pt x="350" y="175"/>
                  </a:lnTo>
                  <a:lnTo>
                    <a:pt x="346" y="209"/>
                  </a:lnTo>
                  <a:lnTo>
                    <a:pt x="337" y="244"/>
                  </a:lnTo>
                  <a:lnTo>
                    <a:pt x="321" y="273"/>
                  </a:lnTo>
                  <a:lnTo>
                    <a:pt x="298" y="298"/>
                  </a:lnTo>
                  <a:lnTo>
                    <a:pt x="273" y="321"/>
                  </a:lnTo>
                  <a:lnTo>
                    <a:pt x="243" y="337"/>
                  </a:lnTo>
                  <a:lnTo>
                    <a:pt x="209" y="346"/>
                  </a:lnTo>
                  <a:lnTo>
                    <a:pt x="175" y="351"/>
                  </a:lnTo>
                  <a:lnTo>
                    <a:pt x="139" y="346"/>
                  </a:lnTo>
                  <a:lnTo>
                    <a:pt x="107" y="337"/>
                  </a:lnTo>
                  <a:lnTo>
                    <a:pt x="77" y="321"/>
                  </a:lnTo>
                  <a:lnTo>
                    <a:pt x="50" y="298"/>
                  </a:lnTo>
                  <a:lnTo>
                    <a:pt x="29" y="273"/>
                  </a:lnTo>
                  <a:lnTo>
                    <a:pt x="13" y="244"/>
                  </a:lnTo>
                  <a:lnTo>
                    <a:pt x="4" y="209"/>
                  </a:lnTo>
                  <a:lnTo>
                    <a:pt x="0" y="175"/>
                  </a:lnTo>
                  <a:lnTo>
                    <a:pt x="4" y="139"/>
                  </a:lnTo>
                  <a:lnTo>
                    <a:pt x="13" y="107"/>
                  </a:lnTo>
                  <a:lnTo>
                    <a:pt x="29" y="77"/>
                  </a:lnTo>
                  <a:lnTo>
                    <a:pt x="50" y="50"/>
                  </a:lnTo>
                  <a:lnTo>
                    <a:pt x="77" y="30"/>
                  </a:lnTo>
                  <a:lnTo>
                    <a:pt x="107" y="14"/>
                  </a:lnTo>
                  <a:lnTo>
                    <a:pt x="139" y="5"/>
                  </a:lnTo>
                  <a:lnTo>
                    <a:pt x="175" y="0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6"/>
            <p:cNvSpPr>
              <a:spLocks/>
            </p:cNvSpPr>
            <p:nvPr/>
          </p:nvSpPr>
          <p:spPr bwMode="auto">
            <a:xfrm>
              <a:off x="5137150" y="2913063"/>
              <a:ext cx="227013" cy="303212"/>
            </a:xfrm>
            <a:custGeom>
              <a:avLst/>
              <a:gdLst>
                <a:gd name="T0" fmla="*/ 0 w 143"/>
                <a:gd name="T1" fmla="*/ 41 h 191"/>
                <a:gd name="T2" fmla="*/ 59 w 143"/>
                <a:gd name="T3" fmla="*/ 0 h 191"/>
                <a:gd name="T4" fmla="*/ 95 w 143"/>
                <a:gd name="T5" fmla="*/ 22 h 191"/>
                <a:gd name="T6" fmla="*/ 125 w 143"/>
                <a:gd name="T7" fmla="*/ 32 h 191"/>
                <a:gd name="T8" fmla="*/ 143 w 143"/>
                <a:gd name="T9" fmla="*/ 70 h 191"/>
                <a:gd name="T10" fmla="*/ 127 w 143"/>
                <a:gd name="T11" fmla="*/ 102 h 191"/>
                <a:gd name="T12" fmla="*/ 139 w 143"/>
                <a:gd name="T13" fmla="*/ 125 h 191"/>
                <a:gd name="T14" fmla="*/ 114 w 143"/>
                <a:gd name="T15" fmla="*/ 154 h 191"/>
                <a:gd name="T16" fmla="*/ 109 w 143"/>
                <a:gd name="T17" fmla="*/ 180 h 191"/>
                <a:gd name="T18" fmla="*/ 82 w 143"/>
                <a:gd name="T19" fmla="*/ 191 h 191"/>
                <a:gd name="T20" fmla="*/ 0 w 143"/>
                <a:gd name="T21" fmla="*/ 180 h 191"/>
                <a:gd name="T22" fmla="*/ 0 w 143"/>
                <a:gd name="T23" fmla="*/ 4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3" h="191">
                  <a:moveTo>
                    <a:pt x="0" y="41"/>
                  </a:moveTo>
                  <a:lnTo>
                    <a:pt x="59" y="0"/>
                  </a:lnTo>
                  <a:lnTo>
                    <a:pt x="95" y="22"/>
                  </a:lnTo>
                  <a:lnTo>
                    <a:pt x="125" y="32"/>
                  </a:lnTo>
                  <a:lnTo>
                    <a:pt x="143" y="70"/>
                  </a:lnTo>
                  <a:lnTo>
                    <a:pt x="127" y="102"/>
                  </a:lnTo>
                  <a:lnTo>
                    <a:pt x="139" y="125"/>
                  </a:lnTo>
                  <a:lnTo>
                    <a:pt x="114" y="154"/>
                  </a:lnTo>
                  <a:lnTo>
                    <a:pt x="109" y="180"/>
                  </a:lnTo>
                  <a:lnTo>
                    <a:pt x="82" y="191"/>
                  </a:lnTo>
                  <a:lnTo>
                    <a:pt x="0" y="180"/>
                  </a:lnTo>
                  <a:lnTo>
                    <a:pt x="0" y="4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7"/>
            <p:cNvSpPr>
              <a:spLocks/>
            </p:cNvSpPr>
            <p:nvPr/>
          </p:nvSpPr>
          <p:spPr bwMode="auto">
            <a:xfrm>
              <a:off x="2946400" y="2573338"/>
              <a:ext cx="227013" cy="303212"/>
            </a:xfrm>
            <a:custGeom>
              <a:avLst/>
              <a:gdLst>
                <a:gd name="T0" fmla="*/ 143 w 143"/>
                <a:gd name="T1" fmla="*/ 148 h 191"/>
                <a:gd name="T2" fmla="*/ 82 w 143"/>
                <a:gd name="T3" fmla="*/ 191 h 191"/>
                <a:gd name="T4" fmla="*/ 46 w 143"/>
                <a:gd name="T5" fmla="*/ 166 h 191"/>
                <a:gd name="T6" fmla="*/ 18 w 143"/>
                <a:gd name="T7" fmla="*/ 157 h 191"/>
                <a:gd name="T8" fmla="*/ 0 w 143"/>
                <a:gd name="T9" fmla="*/ 118 h 191"/>
                <a:gd name="T10" fmla="*/ 16 w 143"/>
                <a:gd name="T11" fmla="*/ 89 h 191"/>
                <a:gd name="T12" fmla="*/ 2 w 143"/>
                <a:gd name="T13" fmla="*/ 63 h 191"/>
                <a:gd name="T14" fmla="*/ 27 w 143"/>
                <a:gd name="T15" fmla="*/ 34 h 191"/>
                <a:gd name="T16" fmla="*/ 34 w 143"/>
                <a:gd name="T17" fmla="*/ 9 h 191"/>
                <a:gd name="T18" fmla="*/ 61 w 143"/>
                <a:gd name="T19" fmla="*/ 0 h 191"/>
                <a:gd name="T20" fmla="*/ 143 w 143"/>
                <a:gd name="T21" fmla="*/ 9 h 191"/>
                <a:gd name="T22" fmla="*/ 143 w 143"/>
                <a:gd name="T23" fmla="*/ 148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3" h="191">
                  <a:moveTo>
                    <a:pt x="143" y="148"/>
                  </a:moveTo>
                  <a:lnTo>
                    <a:pt x="82" y="191"/>
                  </a:lnTo>
                  <a:lnTo>
                    <a:pt x="46" y="166"/>
                  </a:lnTo>
                  <a:lnTo>
                    <a:pt x="18" y="157"/>
                  </a:lnTo>
                  <a:lnTo>
                    <a:pt x="0" y="118"/>
                  </a:lnTo>
                  <a:lnTo>
                    <a:pt x="16" y="89"/>
                  </a:lnTo>
                  <a:lnTo>
                    <a:pt x="2" y="63"/>
                  </a:lnTo>
                  <a:lnTo>
                    <a:pt x="27" y="34"/>
                  </a:lnTo>
                  <a:lnTo>
                    <a:pt x="34" y="9"/>
                  </a:lnTo>
                  <a:lnTo>
                    <a:pt x="61" y="0"/>
                  </a:lnTo>
                  <a:lnTo>
                    <a:pt x="143" y="9"/>
                  </a:lnTo>
                  <a:lnTo>
                    <a:pt x="143" y="148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8"/>
            <p:cNvSpPr>
              <a:spLocks/>
            </p:cNvSpPr>
            <p:nvPr/>
          </p:nvSpPr>
          <p:spPr bwMode="auto">
            <a:xfrm>
              <a:off x="3059113" y="2435225"/>
              <a:ext cx="2024063" cy="2403475"/>
            </a:xfrm>
            <a:custGeom>
              <a:avLst/>
              <a:gdLst>
                <a:gd name="T0" fmla="*/ 924 w 1275"/>
                <a:gd name="T1" fmla="*/ 524 h 1514"/>
                <a:gd name="T2" fmla="*/ 1010 w 1275"/>
                <a:gd name="T3" fmla="*/ 558 h 1514"/>
                <a:gd name="T4" fmla="*/ 1097 w 1275"/>
                <a:gd name="T5" fmla="*/ 572 h 1514"/>
                <a:gd name="T6" fmla="*/ 1165 w 1275"/>
                <a:gd name="T7" fmla="*/ 565 h 1514"/>
                <a:gd name="T8" fmla="*/ 1229 w 1275"/>
                <a:gd name="T9" fmla="*/ 549 h 1514"/>
                <a:gd name="T10" fmla="*/ 1275 w 1275"/>
                <a:gd name="T11" fmla="*/ 349 h 1514"/>
                <a:gd name="T12" fmla="*/ 1234 w 1275"/>
                <a:gd name="T13" fmla="*/ 369 h 1514"/>
                <a:gd name="T14" fmla="*/ 1184 w 1275"/>
                <a:gd name="T15" fmla="*/ 380 h 1514"/>
                <a:gd name="T16" fmla="*/ 1104 w 1275"/>
                <a:gd name="T17" fmla="*/ 378 h 1514"/>
                <a:gd name="T18" fmla="*/ 988 w 1275"/>
                <a:gd name="T19" fmla="*/ 326 h 1514"/>
                <a:gd name="T20" fmla="*/ 913 w 1275"/>
                <a:gd name="T21" fmla="*/ 226 h 1514"/>
                <a:gd name="T22" fmla="*/ 888 w 1275"/>
                <a:gd name="T23" fmla="*/ 166 h 1514"/>
                <a:gd name="T24" fmla="*/ 876 w 1275"/>
                <a:gd name="T25" fmla="*/ 153 h 1514"/>
                <a:gd name="T26" fmla="*/ 847 w 1275"/>
                <a:gd name="T27" fmla="*/ 244 h 1514"/>
                <a:gd name="T28" fmla="*/ 833 w 1275"/>
                <a:gd name="T29" fmla="*/ 239 h 1514"/>
                <a:gd name="T30" fmla="*/ 819 w 1275"/>
                <a:gd name="T31" fmla="*/ 237 h 1514"/>
                <a:gd name="T32" fmla="*/ 762 w 1275"/>
                <a:gd name="T33" fmla="*/ 323 h 1514"/>
                <a:gd name="T34" fmla="*/ 703 w 1275"/>
                <a:gd name="T35" fmla="*/ 412 h 1514"/>
                <a:gd name="T36" fmla="*/ 699 w 1275"/>
                <a:gd name="T37" fmla="*/ 301 h 1514"/>
                <a:gd name="T38" fmla="*/ 660 w 1275"/>
                <a:gd name="T39" fmla="*/ 171 h 1514"/>
                <a:gd name="T40" fmla="*/ 626 w 1275"/>
                <a:gd name="T41" fmla="*/ 21 h 1514"/>
                <a:gd name="T42" fmla="*/ 601 w 1275"/>
                <a:gd name="T43" fmla="*/ 12 h 1514"/>
                <a:gd name="T44" fmla="*/ 528 w 1275"/>
                <a:gd name="T45" fmla="*/ 3 h 1514"/>
                <a:gd name="T46" fmla="*/ 450 w 1275"/>
                <a:gd name="T47" fmla="*/ 0 h 1514"/>
                <a:gd name="T48" fmla="*/ 332 w 1275"/>
                <a:gd name="T49" fmla="*/ 7 h 1514"/>
                <a:gd name="T50" fmla="*/ 209 w 1275"/>
                <a:gd name="T51" fmla="*/ 39 h 1514"/>
                <a:gd name="T52" fmla="*/ 109 w 1275"/>
                <a:gd name="T53" fmla="*/ 94 h 1514"/>
                <a:gd name="T54" fmla="*/ 168 w 1275"/>
                <a:gd name="T55" fmla="*/ 226 h 1514"/>
                <a:gd name="T56" fmla="*/ 268 w 1275"/>
                <a:gd name="T57" fmla="*/ 196 h 1514"/>
                <a:gd name="T58" fmla="*/ 384 w 1275"/>
                <a:gd name="T59" fmla="*/ 187 h 1514"/>
                <a:gd name="T60" fmla="*/ 416 w 1275"/>
                <a:gd name="T61" fmla="*/ 187 h 1514"/>
                <a:gd name="T62" fmla="*/ 398 w 1275"/>
                <a:gd name="T63" fmla="*/ 226 h 1514"/>
                <a:gd name="T64" fmla="*/ 357 w 1275"/>
                <a:gd name="T65" fmla="*/ 289 h 1514"/>
                <a:gd name="T66" fmla="*/ 325 w 1275"/>
                <a:gd name="T67" fmla="*/ 358 h 1514"/>
                <a:gd name="T68" fmla="*/ 289 w 1275"/>
                <a:gd name="T69" fmla="*/ 487 h 1514"/>
                <a:gd name="T70" fmla="*/ 257 w 1275"/>
                <a:gd name="T71" fmla="*/ 603 h 1514"/>
                <a:gd name="T72" fmla="*/ 248 w 1275"/>
                <a:gd name="T73" fmla="*/ 715 h 1514"/>
                <a:gd name="T74" fmla="*/ 280 w 1275"/>
                <a:gd name="T75" fmla="*/ 790 h 1514"/>
                <a:gd name="T76" fmla="*/ 252 w 1275"/>
                <a:gd name="T77" fmla="*/ 897 h 1514"/>
                <a:gd name="T78" fmla="*/ 182 w 1275"/>
                <a:gd name="T79" fmla="*/ 1043 h 1514"/>
                <a:gd name="T80" fmla="*/ 61 w 1275"/>
                <a:gd name="T81" fmla="*/ 1211 h 1514"/>
                <a:gd name="T82" fmla="*/ 0 w 1275"/>
                <a:gd name="T83" fmla="*/ 1289 h 1514"/>
                <a:gd name="T84" fmla="*/ 327 w 1275"/>
                <a:gd name="T85" fmla="*/ 1421 h 1514"/>
                <a:gd name="T86" fmla="*/ 384 w 1275"/>
                <a:gd name="T87" fmla="*/ 1350 h 1514"/>
                <a:gd name="T88" fmla="*/ 471 w 1275"/>
                <a:gd name="T89" fmla="*/ 1209 h 1514"/>
                <a:gd name="T90" fmla="*/ 530 w 1275"/>
                <a:gd name="T91" fmla="*/ 1050 h 1514"/>
                <a:gd name="T92" fmla="*/ 560 w 1275"/>
                <a:gd name="T93" fmla="*/ 963 h 1514"/>
                <a:gd name="T94" fmla="*/ 594 w 1275"/>
                <a:gd name="T95" fmla="*/ 1018 h 1514"/>
                <a:gd name="T96" fmla="*/ 623 w 1275"/>
                <a:gd name="T97" fmla="*/ 1072 h 1514"/>
                <a:gd name="T98" fmla="*/ 671 w 1275"/>
                <a:gd name="T99" fmla="*/ 1214 h 1514"/>
                <a:gd name="T100" fmla="*/ 703 w 1275"/>
                <a:gd name="T101" fmla="*/ 1416 h 1514"/>
                <a:gd name="T102" fmla="*/ 714 w 1275"/>
                <a:gd name="T103" fmla="*/ 1514 h 1514"/>
                <a:gd name="T104" fmla="*/ 1038 w 1275"/>
                <a:gd name="T105" fmla="*/ 1375 h 1514"/>
                <a:gd name="T106" fmla="*/ 1015 w 1275"/>
                <a:gd name="T107" fmla="*/ 1280 h 1514"/>
                <a:gd name="T108" fmla="*/ 963 w 1275"/>
                <a:gd name="T109" fmla="*/ 1113 h 1514"/>
                <a:gd name="T110" fmla="*/ 897 w 1275"/>
                <a:gd name="T111" fmla="*/ 963 h 1514"/>
                <a:gd name="T112" fmla="*/ 826 w 1275"/>
                <a:gd name="T113" fmla="*/ 833 h 1514"/>
                <a:gd name="T114" fmla="*/ 765 w 1275"/>
                <a:gd name="T115" fmla="*/ 729 h 1514"/>
                <a:gd name="T116" fmla="*/ 808 w 1275"/>
                <a:gd name="T117" fmla="*/ 681 h 1514"/>
                <a:gd name="T118" fmla="*/ 835 w 1275"/>
                <a:gd name="T119" fmla="*/ 631 h 1514"/>
                <a:gd name="T120" fmla="*/ 858 w 1275"/>
                <a:gd name="T121" fmla="*/ 562 h 1514"/>
                <a:gd name="T122" fmla="*/ 874 w 1275"/>
                <a:gd name="T123" fmla="*/ 496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75" h="1514">
                  <a:moveTo>
                    <a:pt x="874" y="496"/>
                  </a:moveTo>
                  <a:lnTo>
                    <a:pt x="897" y="510"/>
                  </a:lnTo>
                  <a:lnTo>
                    <a:pt x="924" y="524"/>
                  </a:lnTo>
                  <a:lnTo>
                    <a:pt x="951" y="535"/>
                  </a:lnTo>
                  <a:lnTo>
                    <a:pt x="981" y="547"/>
                  </a:lnTo>
                  <a:lnTo>
                    <a:pt x="1010" y="558"/>
                  </a:lnTo>
                  <a:lnTo>
                    <a:pt x="1040" y="565"/>
                  </a:lnTo>
                  <a:lnTo>
                    <a:pt x="1070" y="569"/>
                  </a:lnTo>
                  <a:lnTo>
                    <a:pt x="1097" y="572"/>
                  </a:lnTo>
                  <a:lnTo>
                    <a:pt x="1120" y="572"/>
                  </a:lnTo>
                  <a:lnTo>
                    <a:pt x="1143" y="569"/>
                  </a:lnTo>
                  <a:lnTo>
                    <a:pt x="1165" y="565"/>
                  </a:lnTo>
                  <a:lnTo>
                    <a:pt x="1188" y="560"/>
                  </a:lnTo>
                  <a:lnTo>
                    <a:pt x="1209" y="556"/>
                  </a:lnTo>
                  <a:lnTo>
                    <a:pt x="1229" y="549"/>
                  </a:lnTo>
                  <a:lnTo>
                    <a:pt x="1250" y="540"/>
                  </a:lnTo>
                  <a:lnTo>
                    <a:pt x="1268" y="531"/>
                  </a:lnTo>
                  <a:lnTo>
                    <a:pt x="1275" y="349"/>
                  </a:lnTo>
                  <a:lnTo>
                    <a:pt x="1261" y="355"/>
                  </a:lnTo>
                  <a:lnTo>
                    <a:pt x="1247" y="362"/>
                  </a:lnTo>
                  <a:lnTo>
                    <a:pt x="1234" y="369"/>
                  </a:lnTo>
                  <a:lnTo>
                    <a:pt x="1218" y="374"/>
                  </a:lnTo>
                  <a:lnTo>
                    <a:pt x="1202" y="378"/>
                  </a:lnTo>
                  <a:lnTo>
                    <a:pt x="1184" y="380"/>
                  </a:lnTo>
                  <a:lnTo>
                    <a:pt x="1168" y="383"/>
                  </a:lnTo>
                  <a:lnTo>
                    <a:pt x="1149" y="383"/>
                  </a:lnTo>
                  <a:lnTo>
                    <a:pt x="1104" y="378"/>
                  </a:lnTo>
                  <a:lnTo>
                    <a:pt x="1063" y="367"/>
                  </a:lnTo>
                  <a:lnTo>
                    <a:pt x="1024" y="351"/>
                  </a:lnTo>
                  <a:lnTo>
                    <a:pt x="988" y="326"/>
                  </a:lnTo>
                  <a:lnTo>
                    <a:pt x="958" y="296"/>
                  </a:lnTo>
                  <a:lnTo>
                    <a:pt x="933" y="264"/>
                  </a:lnTo>
                  <a:lnTo>
                    <a:pt x="913" y="226"/>
                  </a:lnTo>
                  <a:lnTo>
                    <a:pt x="899" y="185"/>
                  </a:lnTo>
                  <a:lnTo>
                    <a:pt x="892" y="173"/>
                  </a:lnTo>
                  <a:lnTo>
                    <a:pt x="888" y="166"/>
                  </a:lnTo>
                  <a:lnTo>
                    <a:pt x="883" y="160"/>
                  </a:lnTo>
                  <a:lnTo>
                    <a:pt x="881" y="155"/>
                  </a:lnTo>
                  <a:lnTo>
                    <a:pt x="876" y="153"/>
                  </a:lnTo>
                  <a:lnTo>
                    <a:pt x="867" y="182"/>
                  </a:lnTo>
                  <a:lnTo>
                    <a:pt x="856" y="216"/>
                  </a:lnTo>
                  <a:lnTo>
                    <a:pt x="847" y="244"/>
                  </a:lnTo>
                  <a:lnTo>
                    <a:pt x="842" y="255"/>
                  </a:lnTo>
                  <a:lnTo>
                    <a:pt x="840" y="248"/>
                  </a:lnTo>
                  <a:lnTo>
                    <a:pt x="833" y="239"/>
                  </a:lnTo>
                  <a:lnTo>
                    <a:pt x="826" y="232"/>
                  </a:lnTo>
                  <a:lnTo>
                    <a:pt x="824" y="230"/>
                  </a:lnTo>
                  <a:lnTo>
                    <a:pt x="819" y="237"/>
                  </a:lnTo>
                  <a:lnTo>
                    <a:pt x="806" y="260"/>
                  </a:lnTo>
                  <a:lnTo>
                    <a:pt x="785" y="289"/>
                  </a:lnTo>
                  <a:lnTo>
                    <a:pt x="762" y="323"/>
                  </a:lnTo>
                  <a:lnTo>
                    <a:pt x="740" y="358"/>
                  </a:lnTo>
                  <a:lnTo>
                    <a:pt x="719" y="389"/>
                  </a:lnTo>
                  <a:lnTo>
                    <a:pt x="703" y="412"/>
                  </a:lnTo>
                  <a:lnTo>
                    <a:pt x="696" y="421"/>
                  </a:lnTo>
                  <a:lnTo>
                    <a:pt x="696" y="385"/>
                  </a:lnTo>
                  <a:lnTo>
                    <a:pt x="699" y="301"/>
                  </a:lnTo>
                  <a:lnTo>
                    <a:pt x="701" y="216"/>
                  </a:lnTo>
                  <a:lnTo>
                    <a:pt x="703" y="178"/>
                  </a:lnTo>
                  <a:lnTo>
                    <a:pt x="660" y="171"/>
                  </a:lnTo>
                  <a:lnTo>
                    <a:pt x="626" y="21"/>
                  </a:lnTo>
                  <a:lnTo>
                    <a:pt x="626" y="21"/>
                  </a:lnTo>
                  <a:lnTo>
                    <a:pt x="626" y="21"/>
                  </a:lnTo>
                  <a:lnTo>
                    <a:pt x="623" y="21"/>
                  </a:lnTo>
                  <a:lnTo>
                    <a:pt x="623" y="18"/>
                  </a:lnTo>
                  <a:lnTo>
                    <a:pt x="601" y="12"/>
                  </a:lnTo>
                  <a:lnTo>
                    <a:pt x="578" y="7"/>
                  </a:lnTo>
                  <a:lnTo>
                    <a:pt x="553" y="5"/>
                  </a:lnTo>
                  <a:lnTo>
                    <a:pt x="528" y="3"/>
                  </a:lnTo>
                  <a:lnTo>
                    <a:pt x="503" y="0"/>
                  </a:lnTo>
                  <a:lnTo>
                    <a:pt x="475" y="0"/>
                  </a:lnTo>
                  <a:lnTo>
                    <a:pt x="450" y="0"/>
                  </a:lnTo>
                  <a:lnTo>
                    <a:pt x="423" y="0"/>
                  </a:lnTo>
                  <a:lnTo>
                    <a:pt x="378" y="3"/>
                  </a:lnTo>
                  <a:lnTo>
                    <a:pt x="332" y="7"/>
                  </a:lnTo>
                  <a:lnTo>
                    <a:pt x="289" y="14"/>
                  </a:lnTo>
                  <a:lnTo>
                    <a:pt x="248" y="25"/>
                  </a:lnTo>
                  <a:lnTo>
                    <a:pt x="209" y="39"/>
                  </a:lnTo>
                  <a:lnTo>
                    <a:pt x="173" y="55"/>
                  </a:lnTo>
                  <a:lnTo>
                    <a:pt x="138" y="73"/>
                  </a:lnTo>
                  <a:lnTo>
                    <a:pt x="109" y="94"/>
                  </a:lnTo>
                  <a:lnTo>
                    <a:pt x="109" y="255"/>
                  </a:lnTo>
                  <a:lnTo>
                    <a:pt x="136" y="239"/>
                  </a:lnTo>
                  <a:lnTo>
                    <a:pt x="168" y="226"/>
                  </a:lnTo>
                  <a:lnTo>
                    <a:pt x="200" y="214"/>
                  </a:lnTo>
                  <a:lnTo>
                    <a:pt x="234" y="205"/>
                  </a:lnTo>
                  <a:lnTo>
                    <a:pt x="268" y="196"/>
                  </a:lnTo>
                  <a:lnTo>
                    <a:pt x="307" y="191"/>
                  </a:lnTo>
                  <a:lnTo>
                    <a:pt x="346" y="189"/>
                  </a:lnTo>
                  <a:lnTo>
                    <a:pt x="384" y="187"/>
                  </a:lnTo>
                  <a:lnTo>
                    <a:pt x="396" y="187"/>
                  </a:lnTo>
                  <a:lnTo>
                    <a:pt x="407" y="187"/>
                  </a:lnTo>
                  <a:lnTo>
                    <a:pt x="416" y="187"/>
                  </a:lnTo>
                  <a:lnTo>
                    <a:pt x="428" y="187"/>
                  </a:lnTo>
                  <a:lnTo>
                    <a:pt x="412" y="205"/>
                  </a:lnTo>
                  <a:lnTo>
                    <a:pt x="398" y="226"/>
                  </a:lnTo>
                  <a:lnTo>
                    <a:pt x="384" y="246"/>
                  </a:lnTo>
                  <a:lnTo>
                    <a:pt x="371" y="267"/>
                  </a:lnTo>
                  <a:lnTo>
                    <a:pt x="357" y="289"/>
                  </a:lnTo>
                  <a:lnTo>
                    <a:pt x="346" y="310"/>
                  </a:lnTo>
                  <a:lnTo>
                    <a:pt x="334" y="335"/>
                  </a:lnTo>
                  <a:lnTo>
                    <a:pt x="325" y="358"/>
                  </a:lnTo>
                  <a:lnTo>
                    <a:pt x="307" y="405"/>
                  </a:lnTo>
                  <a:lnTo>
                    <a:pt x="296" y="446"/>
                  </a:lnTo>
                  <a:lnTo>
                    <a:pt x="289" y="487"/>
                  </a:lnTo>
                  <a:lnTo>
                    <a:pt x="289" y="533"/>
                  </a:lnTo>
                  <a:lnTo>
                    <a:pt x="271" y="567"/>
                  </a:lnTo>
                  <a:lnTo>
                    <a:pt x="257" y="603"/>
                  </a:lnTo>
                  <a:lnTo>
                    <a:pt x="248" y="640"/>
                  </a:lnTo>
                  <a:lnTo>
                    <a:pt x="245" y="681"/>
                  </a:lnTo>
                  <a:lnTo>
                    <a:pt x="248" y="715"/>
                  </a:lnTo>
                  <a:lnTo>
                    <a:pt x="255" y="742"/>
                  </a:lnTo>
                  <a:lnTo>
                    <a:pt x="266" y="767"/>
                  </a:lnTo>
                  <a:lnTo>
                    <a:pt x="280" y="790"/>
                  </a:lnTo>
                  <a:lnTo>
                    <a:pt x="271" y="827"/>
                  </a:lnTo>
                  <a:lnTo>
                    <a:pt x="261" y="863"/>
                  </a:lnTo>
                  <a:lnTo>
                    <a:pt x="252" y="897"/>
                  </a:lnTo>
                  <a:lnTo>
                    <a:pt x="241" y="931"/>
                  </a:lnTo>
                  <a:lnTo>
                    <a:pt x="216" y="986"/>
                  </a:lnTo>
                  <a:lnTo>
                    <a:pt x="182" y="1043"/>
                  </a:lnTo>
                  <a:lnTo>
                    <a:pt x="141" y="1104"/>
                  </a:lnTo>
                  <a:lnTo>
                    <a:pt x="100" y="1161"/>
                  </a:lnTo>
                  <a:lnTo>
                    <a:pt x="61" y="1211"/>
                  </a:lnTo>
                  <a:lnTo>
                    <a:pt x="29" y="1252"/>
                  </a:lnTo>
                  <a:lnTo>
                    <a:pt x="9" y="1280"/>
                  </a:lnTo>
                  <a:lnTo>
                    <a:pt x="0" y="1289"/>
                  </a:lnTo>
                  <a:lnTo>
                    <a:pt x="387" y="1509"/>
                  </a:lnTo>
                  <a:lnTo>
                    <a:pt x="323" y="1425"/>
                  </a:lnTo>
                  <a:lnTo>
                    <a:pt x="327" y="1421"/>
                  </a:lnTo>
                  <a:lnTo>
                    <a:pt x="341" y="1405"/>
                  </a:lnTo>
                  <a:lnTo>
                    <a:pt x="359" y="1382"/>
                  </a:lnTo>
                  <a:lnTo>
                    <a:pt x="384" y="1350"/>
                  </a:lnTo>
                  <a:lnTo>
                    <a:pt x="412" y="1311"/>
                  </a:lnTo>
                  <a:lnTo>
                    <a:pt x="441" y="1264"/>
                  </a:lnTo>
                  <a:lnTo>
                    <a:pt x="471" y="1209"/>
                  </a:lnTo>
                  <a:lnTo>
                    <a:pt x="498" y="1150"/>
                  </a:lnTo>
                  <a:lnTo>
                    <a:pt x="516" y="1102"/>
                  </a:lnTo>
                  <a:lnTo>
                    <a:pt x="530" y="1050"/>
                  </a:lnTo>
                  <a:lnTo>
                    <a:pt x="541" y="997"/>
                  </a:lnTo>
                  <a:lnTo>
                    <a:pt x="548" y="945"/>
                  </a:lnTo>
                  <a:lnTo>
                    <a:pt x="560" y="963"/>
                  </a:lnTo>
                  <a:lnTo>
                    <a:pt x="571" y="981"/>
                  </a:lnTo>
                  <a:lnTo>
                    <a:pt x="582" y="1000"/>
                  </a:lnTo>
                  <a:lnTo>
                    <a:pt x="594" y="1018"/>
                  </a:lnTo>
                  <a:lnTo>
                    <a:pt x="605" y="1036"/>
                  </a:lnTo>
                  <a:lnTo>
                    <a:pt x="614" y="1054"/>
                  </a:lnTo>
                  <a:lnTo>
                    <a:pt x="623" y="1072"/>
                  </a:lnTo>
                  <a:lnTo>
                    <a:pt x="633" y="1091"/>
                  </a:lnTo>
                  <a:lnTo>
                    <a:pt x="653" y="1148"/>
                  </a:lnTo>
                  <a:lnTo>
                    <a:pt x="671" y="1214"/>
                  </a:lnTo>
                  <a:lnTo>
                    <a:pt x="685" y="1284"/>
                  </a:lnTo>
                  <a:lnTo>
                    <a:pt x="696" y="1352"/>
                  </a:lnTo>
                  <a:lnTo>
                    <a:pt x="703" y="1416"/>
                  </a:lnTo>
                  <a:lnTo>
                    <a:pt x="710" y="1466"/>
                  </a:lnTo>
                  <a:lnTo>
                    <a:pt x="714" y="1500"/>
                  </a:lnTo>
                  <a:lnTo>
                    <a:pt x="714" y="1514"/>
                  </a:lnTo>
                  <a:lnTo>
                    <a:pt x="1145" y="1396"/>
                  </a:lnTo>
                  <a:lnTo>
                    <a:pt x="1040" y="1382"/>
                  </a:lnTo>
                  <a:lnTo>
                    <a:pt x="1038" y="1375"/>
                  </a:lnTo>
                  <a:lnTo>
                    <a:pt x="1033" y="1355"/>
                  </a:lnTo>
                  <a:lnTo>
                    <a:pt x="1026" y="1321"/>
                  </a:lnTo>
                  <a:lnTo>
                    <a:pt x="1015" y="1280"/>
                  </a:lnTo>
                  <a:lnTo>
                    <a:pt x="999" y="1229"/>
                  </a:lnTo>
                  <a:lnTo>
                    <a:pt x="983" y="1173"/>
                  </a:lnTo>
                  <a:lnTo>
                    <a:pt x="963" y="1113"/>
                  </a:lnTo>
                  <a:lnTo>
                    <a:pt x="938" y="1052"/>
                  </a:lnTo>
                  <a:lnTo>
                    <a:pt x="919" y="1009"/>
                  </a:lnTo>
                  <a:lnTo>
                    <a:pt x="897" y="963"/>
                  </a:lnTo>
                  <a:lnTo>
                    <a:pt x="874" y="918"/>
                  </a:lnTo>
                  <a:lnTo>
                    <a:pt x="851" y="874"/>
                  </a:lnTo>
                  <a:lnTo>
                    <a:pt x="826" y="833"/>
                  </a:lnTo>
                  <a:lnTo>
                    <a:pt x="803" y="795"/>
                  </a:lnTo>
                  <a:lnTo>
                    <a:pt x="783" y="758"/>
                  </a:lnTo>
                  <a:lnTo>
                    <a:pt x="765" y="729"/>
                  </a:lnTo>
                  <a:lnTo>
                    <a:pt x="781" y="710"/>
                  </a:lnTo>
                  <a:lnTo>
                    <a:pt x="796" y="695"/>
                  </a:lnTo>
                  <a:lnTo>
                    <a:pt x="808" y="681"/>
                  </a:lnTo>
                  <a:lnTo>
                    <a:pt x="817" y="665"/>
                  </a:lnTo>
                  <a:lnTo>
                    <a:pt x="826" y="649"/>
                  </a:lnTo>
                  <a:lnTo>
                    <a:pt x="835" y="631"/>
                  </a:lnTo>
                  <a:lnTo>
                    <a:pt x="842" y="608"/>
                  </a:lnTo>
                  <a:lnTo>
                    <a:pt x="853" y="581"/>
                  </a:lnTo>
                  <a:lnTo>
                    <a:pt x="858" y="562"/>
                  </a:lnTo>
                  <a:lnTo>
                    <a:pt x="865" y="537"/>
                  </a:lnTo>
                  <a:lnTo>
                    <a:pt x="869" y="515"/>
                  </a:lnTo>
                  <a:lnTo>
                    <a:pt x="874" y="496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4197350" y="2613025"/>
              <a:ext cx="187325" cy="125412"/>
            </a:xfrm>
            <a:custGeom>
              <a:avLst/>
              <a:gdLst>
                <a:gd name="T0" fmla="*/ 104 w 118"/>
                <a:gd name="T1" fmla="*/ 79 h 79"/>
                <a:gd name="T2" fmla="*/ 118 w 118"/>
                <a:gd name="T3" fmla="*/ 41 h 79"/>
                <a:gd name="T4" fmla="*/ 82 w 118"/>
                <a:gd name="T5" fmla="*/ 38 h 79"/>
                <a:gd name="T6" fmla="*/ 82 w 118"/>
                <a:gd name="T7" fmla="*/ 32 h 79"/>
                <a:gd name="T8" fmla="*/ 79 w 118"/>
                <a:gd name="T9" fmla="*/ 25 h 79"/>
                <a:gd name="T10" fmla="*/ 75 w 118"/>
                <a:gd name="T11" fmla="*/ 20 h 79"/>
                <a:gd name="T12" fmla="*/ 68 w 118"/>
                <a:gd name="T13" fmla="*/ 16 h 79"/>
                <a:gd name="T14" fmla="*/ 61 w 118"/>
                <a:gd name="T15" fmla="*/ 16 h 79"/>
                <a:gd name="T16" fmla="*/ 54 w 118"/>
                <a:gd name="T17" fmla="*/ 16 h 79"/>
                <a:gd name="T18" fmla="*/ 48 w 118"/>
                <a:gd name="T19" fmla="*/ 18 h 79"/>
                <a:gd name="T20" fmla="*/ 41 w 118"/>
                <a:gd name="T21" fmla="*/ 23 h 79"/>
                <a:gd name="T22" fmla="*/ 16 w 118"/>
                <a:gd name="T23" fmla="*/ 0 h 79"/>
                <a:gd name="T24" fmla="*/ 0 w 118"/>
                <a:gd name="T25" fmla="*/ 36 h 79"/>
                <a:gd name="T26" fmla="*/ 34 w 118"/>
                <a:gd name="T27" fmla="*/ 36 h 79"/>
                <a:gd name="T28" fmla="*/ 34 w 118"/>
                <a:gd name="T29" fmla="*/ 45 h 79"/>
                <a:gd name="T30" fmla="*/ 38 w 118"/>
                <a:gd name="T31" fmla="*/ 52 h 79"/>
                <a:gd name="T32" fmla="*/ 43 w 118"/>
                <a:gd name="T33" fmla="*/ 57 h 79"/>
                <a:gd name="T34" fmla="*/ 50 w 118"/>
                <a:gd name="T35" fmla="*/ 61 h 79"/>
                <a:gd name="T36" fmla="*/ 57 w 118"/>
                <a:gd name="T37" fmla="*/ 64 h 79"/>
                <a:gd name="T38" fmla="*/ 64 w 118"/>
                <a:gd name="T39" fmla="*/ 61 h 79"/>
                <a:gd name="T40" fmla="*/ 70 w 118"/>
                <a:gd name="T41" fmla="*/ 59 h 79"/>
                <a:gd name="T42" fmla="*/ 77 w 118"/>
                <a:gd name="T43" fmla="*/ 54 h 79"/>
                <a:gd name="T44" fmla="*/ 104 w 118"/>
                <a:gd name="T45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8" h="79">
                  <a:moveTo>
                    <a:pt x="104" y="79"/>
                  </a:moveTo>
                  <a:lnTo>
                    <a:pt x="118" y="41"/>
                  </a:lnTo>
                  <a:lnTo>
                    <a:pt x="82" y="38"/>
                  </a:lnTo>
                  <a:lnTo>
                    <a:pt x="82" y="32"/>
                  </a:lnTo>
                  <a:lnTo>
                    <a:pt x="79" y="25"/>
                  </a:lnTo>
                  <a:lnTo>
                    <a:pt x="75" y="20"/>
                  </a:lnTo>
                  <a:lnTo>
                    <a:pt x="68" y="16"/>
                  </a:lnTo>
                  <a:lnTo>
                    <a:pt x="61" y="16"/>
                  </a:lnTo>
                  <a:lnTo>
                    <a:pt x="54" y="16"/>
                  </a:lnTo>
                  <a:lnTo>
                    <a:pt x="48" y="18"/>
                  </a:lnTo>
                  <a:lnTo>
                    <a:pt x="41" y="23"/>
                  </a:lnTo>
                  <a:lnTo>
                    <a:pt x="16" y="0"/>
                  </a:lnTo>
                  <a:lnTo>
                    <a:pt x="0" y="36"/>
                  </a:lnTo>
                  <a:lnTo>
                    <a:pt x="34" y="36"/>
                  </a:lnTo>
                  <a:lnTo>
                    <a:pt x="34" y="45"/>
                  </a:lnTo>
                  <a:lnTo>
                    <a:pt x="38" y="52"/>
                  </a:lnTo>
                  <a:lnTo>
                    <a:pt x="43" y="57"/>
                  </a:lnTo>
                  <a:lnTo>
                    <a:pt x="50" y="61"/>
                  </a:lnTo>
                  <a:lnTo>
                    <a:pt x="57" y="64"/>
                  </a:lnTo>
                  <a:lnTo>
                    <a:pt x="64" y="61"/>
                  </a:lnTo>
                  <a:lnTo>
                    <a:pt x="70" y="59"/>
                  </a:lnTo>
                  <a:lnTo>
                    <a:pt x="77" y="54"/>
                  </a:lnTo>
                  <a:lnTo>
                    <a:pt x="104" y="79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9300589" y="1810872"/>
            <a:ext cx="1041645" cy="1211262"/>
            <a:chOff x="2946400" y="2027238"/>
            <a:chExt cx="2417763" cy="2811462"/>
          </a:xfrm>
          <a:solidFill>
            <a:schemeClr val="bg1">
              <a:lumMod val="75000"/>
            </a:schemeClr>
          </a:solidFill>
        </p:grpSpPr>
        <p:sp>
          <p:nvSpPr>
            <p:cNvPr id="67" name="Freeform 5"/>
            <p:cNvSpPr>
              <a:spLocks/>
            </p:cNvSpPr>
            <p:nvPr/>
          </p:nvSpPr>
          <p:spPr bwMode="auto">
            <a:xfrm>
              <a:off x="4117975" y="2027238"/>
              <a:ext cx="555625" cy="557212"/>
            </a:xfrm>
            <a:custGeom>
              <a:avLst/>
              <a:gdLst>
                <a:gd name="T0" fmla="*/ 175 w 350"/>
                <a:gd name="T1" fmla="*/ 0 h 351"/>
                <a:gd name="T2" fmla="*/ 209 w 350"/>
                <a:gd name="T3" fmla="*/ 5 h 351"/>
                <a:gd name="T4" fmla="*/ 243 w 350"/>
                <a:gd name="T5" fmla="*/ 14 h 351"/>
                <a:gd name="T6" fmla="*/ 273 w 350"/>
                <a:gd name="T7" fmla="*/ 30 h 351"/>
                <a:gd name="T8" fmla="*/ 298 w 350"/>
                <a:gd name="T9" fmla="*/ 50 h 351"/>
                <a:gd name="T10" fmla="*/ 321 w 350"/>
                <a:gd name="T11" fmla="*/ 77 h 351"/>
                <a:gd name="T12" fmla="*/ 337 w 350"/>
                <a:gd name="T13" fmla="*/ 107 h 351"/>
                <a:gd name="T14" fmla="*/ 346 w 350"/>
                <a:gd name="T15" fmla="*/ 139 h 351"/>
                <a:gd name="T16" fmla="*/ 350 w 350"/>
                <a:gd name="T17" fmla="*/ 175 h 351"/>
                <a:gd name="T18" fmla="*/ 346 w 350"/>
                <a:gd name="T19" fmla="*/ 209 h 351"/>
                <a:gd name="T20" fmla="*/ 337 w 350"/>
                <a:gd name="T21" fmla="*/ 244 h 351"/>
                <a:gd name="T22" fmla="*/ 321 w 350"/>
                <a:gd name="T23" fmla="*/ 273 h 351"/>
                <a:gd name="T24" fmla="*/ 298 w 350"/>
                <a:gd name="T25" fmla="*/ 298 h 351"/>
                <a:gd name="T26" fmla="*/ 273 w 350"/>
                <a:gd name="T27" fmla="*/ 321 h 351"/>
                <a:gd name="T28" fmla="*/ 243 w 350"/>
                <a:gd name="T29" fmla="*/ 337 h 351"/>
                <a:gd name="T30" fmla="*/ 209 w 350"/>
                <a:gd name="T31" fmla="*/ 346 h 351"/>
                <a:gd name="T32" fmla="*/ 175 w 350"/>
                <a:gd name="T33" fmla="*/ 351 h 351"/>
                <a:gd name="T34" fmla="*/ 139 w 350"/>
                <a:gd name="T35" fmla="*/ 346 h 351"/>
                <a:gd name="T36" fmla="*/ 107 w 350"/>
                <a:gd name="T37" fmla="*/ 337 h 351"/>
                <a:gd name="T38" fmla="*/ 77 w 350"/>
                <a:gd name="T39" fmla="*/ 321 h 351"/>
                <a:gd name="T40" fmla="*/ 50 w 350"/>
                <a:gd name="T41" fmla="*/ 298 h 351"/>
                <a:gd name="T42" fmla="*/ 29 w 350"/>
                <a:gd name="T43" fmla="*/ 273 h 351"/>
                <a:gd name="T44" fmla="*/ 13 w 350"/>
                <a:gd name="T45" fmla="*/ 244 h 351"/>
                <a:gd name="T46" fmla="*/ 4 w 350"/>
                <a:gd name="T47" fmla="*/ 209 h 351"/>
                <a:gd name="T48" fmla="*/ 0 w 350"/>
                <a:gd name="T49" fmla="*/ 175 h 351"/>
                <a:gd name="T50" fmla="*/ 4 w 350"/>
                <a:gd name="T51" fmla="*/ 139 h 351"/>
                <a:gd name="T52" fmla="*/ 13 w 350"/>
                <a:gd name="T53" fmla="*/ 107 h 351"/>
                <a:gd name="T54" fmla="*/ 29 w 350"/>
                <a:gd name="T55" fmla="*/ 77 h 351"/>
                <a:gd name="T56" fmla="*/ 50 w 350"/>
                <a:gd name="T57" fmla="*/ 50 h 351"/>
                <a:gd name="T58" fmla="*/ 77 w 350"/>
                <a:gd name="T59" fmla="*/ 30 h 351"/>
                <a:gd name="T60" fmla="*/ 107 w 350"/>
                <a:gd name="T61" fmla="*/ 14 h 351"/>
                <a:gd name="T62" fmla="*/ 139 w 350"/>
                <a:gd name="T63" fmla="*/ 5 h 351"/>
                <a:gd name="T64" fmla="*/ 175 w 350"/>
                <a:gd name="T6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0" h="351">
                  <a:moveTo>
                    <a:pt x="175" y="0"/>
                  </a:moveTo>
                  <a:lnTo>
                    <a:pt x="209" y="5"/>
                  </a:lnTo>
                  <a:lnTo>
                    <a:pt x="243" y="14"/>
                  </a:lnTo>
                  <a:lnTo>
                    <a:pt x="273" y="30"/>
                  </a:lnTo>
                  <a:lnTo>
                    <a:pt x="298" y="50"/>
                  </a:lnTo>
                  <a:lnTo>
                    <a:pt x="321" y="77"/>
                  </a:lnTo>
                  <a:lnTo>
                    <a:pt x="337" y="107"/>
                  </a:lnTo>
                  <a:lnTo>
                    <a:pt x="346" y="139"/>
                  </a:lnTo>
                  <a:lnTo>
                    <a:pt x="350" y="175"/>
                  </a:lnTo>
                  <a:lnTo>
                    <a:pt x="346" y="209"/>
                  </a:lnTo>
                  <a:lnTo>
                    <a:pt x="337" y="244"/>
                  </a:lnTo>
                  <a:lnTo>
                    <a:pt x="321" y="273"/>
                  </a:lnTo>
                  <a:lnTo>
                    <a:pt x="298" y="298"/>
                  </a:lnTo>
                  <a:lnTo>
                    <a:pt x="273" y="321"/>
                  </a:lnTo>
                  <a:lnTo>
                    <a:pt x="243" y="337"/>
                  </a:lnTo>
                  <a:lnTo>
                    <a:pt x="209" y="346"/>
                  </a:lnTo>
                  <a:lnTo>
                    <a:pt x="175" y="351"/>
                  </a:lnTo>
                  <a:lnTo>
                    <a:pt x="139" y="346"/>
                  </a:lnTo>
                  <a:lnTo>
                    <a:pt x="107" y="337"/>
                  </a:lnTo>
                  <a:lnTo>
                    <a:pt x="77" y="321"/>
                  </a:lnTo>
                  <a:lnTo>
                    <a:pt x="50" y="298"/>
                  </a:lnTo>
                  <a:lnTo>
                    <a:pt x="29" y="273"/>
                  </a:lnTo>
                  <a:lnTo>
                    <a:pt x="13" y="244"/>
                  </a:lnTo>
                  <a:lnTo>
                    <a:pt x="4" y="209"/>
                  </a:lnTo>
                  <a:lnTo>
                    <a:pt x="0" y="175"/>
                  </a:lnTo>
                  <a:lnTo>
                    <a:pt x="4" y="139"/>
                  </a:lnTo>
                  <a:lnTo>
                    <a:pt x="13" y="107"/>
                  </a:lnTo>
                  <a:lnTo>
                    <a:pt x="29" y="77"/>
                  </a:lnTo>
                  <a:lnTo>
                    <a:pt x="50" y="50"/>
                  </a:lnTo>
                  <a:lnTo>
                    <a:pt x="77" y="30"/>
                  </a:lnTo>
                  <a:lnTo>
                    <a:pt x="107" y="14"/>
                  </a:lnTo>
                  <a:lnTo>
                    <a:pt x="139" y="5"/>
                  </a:lnTo>
                  <a:lnTo>
                    <a:pt x="175" y="0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6"/>
            <p:cNvSpPr>
              <a:spLocks/>
            </p:cNvSpPr>
            <p:nvPr/>
          </p:nvSpPr>
          <p:spPr bwMode="auto">
            <a:xfrm>
              <a:off x="5137150" y="2913063"/>
              <a:ext cx="227013" cy="303212"/>
            </a:xfrm>
            <a:custGeom>
              <a:avLst/>
              <a:gdLst>
                <a:gd name="T0" fmla="*/ 0 w 143"/>
                <a:gd name="T1" fmla="*/ 41 h 191"/>
                <a:gd name="T2" fmla="*/ 59 w 143"/>
                <a:gd name="T3" fmla="*/ 0 h 191"/>
                <a:gd name="T4" fmla="*/ 95 w 143"/>
                <a:gd name="T5" fmla="*/ 22 h 191"/>
                <a:gd name="T6" fmla="*/ 125 w 143"/>
                <a:gd name="T7" fmla="*/ 32 h 191"/>
                <a:gd name="T8" fmla="*/ 143 w 143"/>
                <a:gd name="T9" fmla="*/ 70 h 191"/>
                <a:gd name="T10" fmla="*/ 127 w 143"/>
                <a:gd name="T11" fmla="*/ 102 h 191"/>
                <a:gd name="T12" fmla="*/ 139 w 143"/>
                <a:gd name="T13" fmla="*/ 125 h 191"/>
                <a:gd name="T14" fmla="*/ 114 w 143"/>
                <a:gd name="T15" fmla="*/ 154 h 191"/>
                <a:gd name="T16" fmla="*/ 109 w 143"/>
                <a:gd name="T17" fmla="*/ 180 h 191"/>
                <a:gd name="T18" fmla="*/ 82 w 143"/>
                <a:gd name="T19" fmla="*/ 191 h 191"/>
                <a:gd name="T20" fmla="*/ 0 w 143"/>
                <a:gd name="T21" fmla="*/ 180 h 191"/>
                <a:gd name="T22" fmla="*/ 0 w 143"/>
                <a:gd name="T23" fmla="*/ 4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3" h="191">
                  <a:moveTo>
                    <a:pt x="0" y="41"/>
                  </a:moveTo>
                  <a:lnTo>
                    <a:pt x="59" y="0"/>
                  </a:lnTo>
                  <a:lnTo>
                    <a:pt x="95" y="22"/>
                  </a:lnTo>
                  <a:lnTo>
                    <a:pt x="125" y="32"/>
                  </a:lnTo>
                  <a:lnTo>
                    <a:pt x="143" y="70"/>
                  </a:lnTo>
                  <a:lnTo>
                    <a:pt x="127" y="102"/>
                  </a:lnTo>
                  <a:lnTo>
                    <a:pt x="139" y="125"/>
                  </a:lnTo>
                  <a:lnTo>
                    <a:pt x="114" y="154"/>
                  </a:lnTo>
                  <a:lnTo>
                    <a:pt x="109" y="180"/>
                  </a:lnTo>
                  <a:lnTo>
                    <a:pt x="82" y="191"/>
                  </a:lnTo>
                  <a:lnTo>
                    <a:pt x="0" y="180"/>
                  </a:lnTo>
                  <a:lnTo>
                    <a:pt x="0" y="4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7"/>
            <p:cNvSpPr>
              <a:spLocks/>
            </p:cNvSpPr>
            <p:nvPr/>
          </p:nvSpPr>
          <p:spPr bwMode="auto">
            <a:xfrm>
              <a:off x="2946400" y="2573338"/>
              <a:ext cx="227013" cy="303212"/>
            </a:xfrm>
            <a:custGeom>
              <a:avLst/>
              <a:gdLst>
                <a:gd name="T0" fmla="*/ 143 w 143"/>
                <a:gd name="T1" fmla="*/ 148 h 191"/>
                <a:gd name="T2" fmla="*/ 82 w 143"/>
                <a:gd name="T3" fmla="*/ 191 h 191"/>
                <a:gd name="T4" fmla="*/ 46 w 143"/>
                <a:gd name="T5" fmla="*/ 166 h 191"/>
                <a:gd name="T6" fmla="*/ 18 w 143"/>
                <a:gd name="T7" fmla="*/ 157 h 191"/>
                <a:gd name="T8" fmla="*/ 0 w 143"/>
                <a:gd name="T9" fmla="*/ 118 h 191"/>
                <a:gd name="T10" fmla="*/ 16 w 143"/>
                <a:gd name="T11" fmla="*/ 89 h 191"/>
                <a:gd name="T12" fmla="*/ 2 w 143"/>
                <a:gd name="T13" fmla="*/ 63 h 191"/>
                <a:gd name="T14" fmla="*/ 27 w 143"/>
                <a:gd name="T15" fmla="*/ 34 h 191"/>
                <a:gd name="T16" fmla="*/ 34 w 143"/>
                <a:gd name="T17" fmla="*/ 9 h 191"/>
                <a:gd name="T18" fmla="*/ 61 w 143"/>
                <a:gd name="T19" fmla="*/ 0 h 191"/>
                <a:gd name="T20" fmla="*/ 143 w 143"/>
                <a:gd name="T21" fmla="*/ 9 h 191"/>
                <a:gd name="T22" fmla="*/ 143 w 143"/>
                <a:gd name="T23" fmla="*/ 148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3" h="191">
                  <a:moveTo>
                    <a:pt x="143" y="148"/>
                  </a:moveTo>
                  <a:lnTo>
                    <a:pt x="82" y="191"/>
                  </a:lnTo>
                  <a:lnTo>
                    <a:pt x="46" y="166"/>
                  </a:lnTo>
                  <a:lnTo>
                    <a:pt x="18" y="157"/>
                  </a:lnTo>
                  <a:lnTo>
                    <a:pt x="0" y="118"/>
                  </a:lnTo>
                  <a:lnTo>
                    <a:pt x="16" y="89"/>
                  </a:lnTo>
                  <a:lnTo>
                    <a:pt x="2" y="63"/>
                  </a:lnTo>
                  <a:lnTo>
                    <a:pt x="27" y="34"/>
                  </a:lnTo>
                  <a:lnTo>
                    <a:pt x="34" y="9"/>
                  </a:lnTo>
                  <a:lnTo>
                    <a:pt x="61" y="0"/>
                  </a:lnTo>
                  <a:lnTo>
                    <a:pt x="143" y="9"/>
                  </a:lnTo>
                  <a:lnTo>
                    <a:pt x="143" y="148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8"/>
            <p:cNvSpPr>
              <a:spLocks/>
            </p:cNvSpPr>
            <p:nvPr/>
          </p:nvSpPr>
          <p:spPr bwMode="auto">
            <a:xfrm>
              <a:off x="3059113" y="2435225"/>
              <a:ext cx="2024063" cy="2403475"/>
            </a:xfrm>
            <a:custGeom>
              <a:avLst/>
              <a:gdLst>
                <a:gd name="T0" fmla="*/ 924 w 1275"/>
                <a:gd name="T1" fmla="*/ 524 h 1514"/>
                <a:gd name="T2" fmla="*/ 1010 w 1275"/>
                <a:gd name="T3" fmla="*/ 558 h 1514"/>
                <a:gd name="T4" fmla="*/ 1097 w 1275"/>
                <a:gd name="T5" fmla="*/ 572 h 1514"/>
                <a:gd name="T6" fmla="*/ 1165 w 1275"/>
                <a:gd name="T7" fmla="*/ 565 h 1514"/>
                <a:gd name="T8" fmla="*/ 1229 w 1275"/>
                <a:gd name="T9" fmla="*/ 549 h 1514"/>
                <a:gd name="T10" fmla="*/ 1275 w 1275"/>
                <a:gd name="T11" fmla="*/ 349 h 1514"/>
                <a:gd name="T12" fmla="*/ 1234 w 1275"/>
                <a:gd name="T13" fmla="*/ 369 h 1514"/>
                <a:gd name="T14" fmla="*/ 1184 w 1275"/>
                <a:gd name="T15" fmla="*/ 380 h 1514"/>
                <a:gd name="T16" fmla="*/ 1104 w 1275"/>
                <a:gd name="T17" fmla="*/ 378 h 1514"/>
                <a:gd name="T18" fmla="*/ 988 w 1275"/>
                <a:gd name="T19" fmla="*/ 326 h 1514"/>
                <a:gd name="T20" fmla="*/ 913 w 1275"/>
                <a:gd name="T21" fmla="*/ 226 h 1514"/>
                <a:gd name="T22" fmla="*/ 888 w 1275"/>
                <a:gd name="T23" fmla="*/ 166 h 1514"/>
                <a:gd name="T24" fmla="*/ 876 w 1275"/>
                <a:gd name="T25" fmla="*/ 153 h 1514"/>
                <a:gd name="T26" fmla="*/ 847 w 1275"/>
                <a:gd name="T27" fmla="*/ 244 h 1514"/>
                <a:gd name="T28" fmla="*/ 833 w 1275"/>
                <a:gd name="T29" fmla="*/ 239 h 1514"/>
                <a:gd name="T30" fmla="*/ 819 w 1275"/>
                <a:gd name="T31" fmla="*/ 237 h 1514"/>
                <a:gd name="T32" fmla="*/ 762 w 1275"/>
                <a:gd name="T33" fmla="*/ 323 h 1514"/>
                <a:gd name="T34" fmla="*/ 703 w 1275"/>
                <a:gd name="T35" fmla="*/ 412 h 1514"/>
                <a:gd name="T36" fmla="*/ 699 w 1275"/>
                <a:gd name="T37" fmla="*/ 301 h 1514"/>
                <a:gd name="T38" fmla="*/ 660 w 1275"/>
                <a:gd name="T39" fmla="*/ 171 h 1514"/>
                <a:gd name="T40" fmla="*/ 626 w 1275"/>
                <a:gd name="T41" fmla="*/ 21 h 1514"/>
                <a:gd name="T42" fmla="*/ 601 w 1275"/>
                <a:gd name="T43" fmla="*/ 12 h 1514"/>
                <a:gd name="T44" fmla="*/ 528 w 1275"/>
                <a:gd name="T45" fmla="*/ 3 h 1514"/>
                <a:gd name="T46" fmla="*/ 450 w 1275"/>
                <a:gd name="T47" fmla="*/ 0 h 1514"/>
                <a:gd name="T48" fmla="*/ 332 w 1275"/>
                <a:gd name="T49" fmla="*/ 7 h 1514"/>
                <a:gd name="T50" fmla="*/ 209 w 1275"/>
                <a:gd name="T51" fmla="*/ 39 h 1514"/>
                <a:gd name="T52" fmla="*/ 109 w 1275"/>
                <a:gd name="T53" fmla="*/ 94 h 1514"/>
                <a:gd name="T54" fmla="*/ 168 w 1275"/>
                <a:gd name="T55" fmla="*/ 226 h 1514"/>
                <a:gd name="T56" fmla="*/ 268 w 1275"/>
                <a:gd name="T57" fmla="*/ 196 h 1514"/>
                <a:gd name="T58" fmla="*/ 384 w 1275"/>
                <a:gd name="T59" fmla="*/ 187 h 1514"/>
                <a:gd name="T60" fmla="*/ 416 w 1275"/>
                <a:gd name="T61" fmla="*/ 187 h 1514"/>
                <a:gd name="T62" fmla="*/ 398 w 1275"/>
                <a:gd name="T63" fmla="*/ 226 h 1514"/>
                <a:gd name="T64" fmla="*/ 357 w 1275"/>
                <a:gd name="T65" fmla="*/ 289 h 1514"/>
                <a:gd name="T66" fmla="*/ 325 w 1275"/>
                <a:gd name="T67" fmla="*/ 358 h 1514"/>
                <a:gd name="T68" fmla="*/ 289 w 1275"/>
                <a:gd name="T69" fmla="*/ 487 h 1514"/>
                <a:gd name="T70" fmla="*/ 257 w 1275"/>
                <a:gd name="T71" fmla="*/ 603 h 1514"/>
                <a:gd name="T72" fmla="*/ 248 w 1275"/>
                <a:gd name="T73" fmla="*/ 715 h 1514"/>
                <a:gd name="T74" fmla="*/ 280 w 1275"/>
                <a:gd name="T75" fmla="*/ 790 h 1514"/>
                <a:gd name="T76" fmla="*/ 252 w 1275"/>
                <a:gd name="T77" fmla="*/ 897 h 1514"/>
                <a:gd name="T78" fmla="*/ 182 w 1275"/>
                <a:gd name="T79" fmla="*/ 1043 h 1514"/>
                <a:gd name="T80" fmla="*/ 61 w 1275"/>
                <a:gd name="T81" fmla="*/ 1211 h 1514"/>
                <a:gd name="T82" fmla="*/ 0 w 1275"/>
                <a:gd name="T83" fmla="*/ 1289 h 1514"/>
                <a:gd name="T84" fmla="*/ 327 w 1275"/>
                <a:gd name="T85" fmla="*/ 1421 h 1514"/>
                <a:gd name="T86" fmla="*/ 384 w 1275"/>
                <a:gd name="T87" fmla="*/ 1350 h 1514"/>
                <a:gd name="T88" fmla="*/ 471 w 1275"/>
                <a:gd name="T89" fmla="*/ 1209 h 1514"/>
                <a:gd name="T90" fmla="*/ 530 w 1275"/>
                <a:gd name="T91" fmla="*/ 1050 h 1514"/>
                <a:gd name="T92" fmla="*/ 560 w 1275"/>
                <a:gd name="T93" fmla="*/ 963 h 1514"/>
                <a:gd name="T94" fmla="*/ 594 w 1275"/>
                <a:gd name="T95" fmla="*/ 1018 h 1514"/>
                <a:gd name="T96" fmla="*/ 623 w 1275"/>
                <a:gd name="T97" fmla="*/ 1072 h 1514"/>
                <a:gd name="T98" fmla="*/ 671 w 1275"/>
                <a:gd name="T99" fmla="*/ 1214 h 1514"/>
                <a:gd name="T100" fmla="*/ 703 w 1275"/>
                <a:gd name="T101" fmla="*/ 1416 h 1514"/>
                <a:gd name="T102" fmla="*/ 714 w 1275"/>
                <a:gd name="T103" fmla="*/ 1514 h 1514"/>
                <a:gd name="T104" fmla="*/ 1038 w 1275"/>
                <a:gd name="T105" fmla="*/ 1375 h 1514"/>
                <a:gd name="T106" fmla="*/ 1015 w 1275"/>
                <a:gd name="T107" fmla="*/ 1280 h 1514"/>
                <a:gd name="T108" fmla="*/ 963 w 1275"/>
                <a:gd name="T109" fmla="*/ 1113 h 1514"/>
                <a:gd name="T110" fmla="*/ 897 w 1275"/>
                <a:gd name="T111" fmla="*/ 963 h 1514"/>
                <a:gd name="T112" fmla="*/ 826 w 1275"/>
                <a:gd name="T113" fmla="*/ 833 h 1514"/>
                <a:gd name="T114" fmla="*/ 765 w 1275"/>
                <a:gd name="T115" fmla="*/ 729 h 1514"/>
                <a:gd name="T116" fmla="*/ 808 w 1275"/>
                <a:gd name="T117" fmla="*/ 681 h 1514"/>
                <a:gd name="T118" fmla="*/ 835 w 1275"/>
                <a:gd name="T119" fmla="*/ 631 h 1514"/>
                <a:gd name="T120" fmla="*/ 858 w 1275"/>
                <a:gd name="T121" fmla="*/ 562 h 1514"/>
                <a:gd name="T122" fmla="*/ 874 w 1275"/>
                <a:gd name="T123" fmla="*/ 496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75" h="1514">
                  <a:moveTo>
                    <a:pt x="874" y="496"/>
                  </a:moveTo>
                  <a:lnTo>
                    <a:pt x="897" y="510"/>
                  </a:lnTo>
                  <a:lnTo>
                    <a:pt x="924" y="524"/>
                  </a:lnTo>
                  <a:lnTo>
                    <a:pt x="951" y="535"/>
                  </a:lnTo>
                  <a:lnTo>
                    <a:pt x="981" y="547"/>
                  </a:lnTo>
                  <a:lnTo>
                    <a:pt x="1010" y="558"/>
                  </a:lnTo>
                  <a:lnTo>
                    <a:pt x="1040" y="565"/>
                  </a:lnTo>
                  <a:lnTo>
                    <a:pt x="1070" y="569"/>
                  </a:lnTo>
                  <a:lnTo>
                    <a:pt x="1097" y="572"/>
                  </a:lnTo>
                  <a:lnTo>
                    <a:pt x="1120" y="572"/>
                  </a:lnTo>
                  <a:lnTo>
                    <a:pt x="1143" y="569"/>
                  </a:lnTo>
                  <a:lnTo>
                    <a:pt x="1165" y="565"/>
                  </a:lnTo>
                  <a:lnTo>
                    <a:pt x="1188" y="560"/>
                  </a:lnTo>
                  <a:lnTo>
                    <a:pt x="1209" y="556"/>
                  </a:lnTo>
                  <a:lnTo>
                    <a:pt x="1229" y="549"/>
                  </a:lnTo>
                  <a:lnTo>
                    <a:pt x="1250" y="540"/>
                  </a:lnTo>
                  <a:lnTo>
                    <a:pt x="1268" y="531"/>
                  </a:lnTo>
                  <a:lnTo>
                    <a:pt x="1275" y="349"/>
                  </a:lnTo>
                  <a:lnTo>
                    <a:pt x="1261" y="355"/>
                  </a:lnTo>
                  <a:lnTo>
                    <a:pt x="1247" y="362"/>
                  </a:lnTo>
                  <a:lnTo>
                    <a:pt x="1234" y="369"/>
                  </a:lnTo>
                  <a:lnTo>
                    <a:pt x="1218" y="374"/>
                  </a:lnTo>
                  <a:lnTo>
                    <a:pt x="1202" y="378"/>
                  </a:lnTo>
                  <a:lnTo>
                    <a:pt x="1184" y="380"/>
                  </a:lnTo>
                  <a:lnTo>
                    <a:pt x="1168" y="383"/>
                  </a:lnTo>
                  <a:lnTo>
                    <a:pt x="1149" y="383"/>
                  </a:lnTo>
                  <a:lnTo>
                    <a:pt x="1104" y="378"/>
                  </a:lnTo>
                  <a:lnTo>
                    <a:pt x="1063" y="367"/>
                  </a:lnTo>
                  <a:lnTo>
                    <a:pt x="1024" y="351"/>
                  </a:lnTo>
                  <a:lnTo>
                    <a:pt x="988" y="326"/>
                  </a:lnTo>
                  <a:lnTo>
                    <a:pt x="958" y="296"/>
                  </a:lnTo>
                  <a:lnTo>
                    <a:pt x="933" y="264"/>
                  </a:lnTo>
                  <a:lnTo>
                    <a:pt x="913" y="226"/>
                  </a:lnTo>
                  <a:lnTo>
                    <a:pt x="899" y="185"/>
                  </a:lnTo>
                  <a:lnTo>
                    <a:pt x="892" y="173"/>
                  </a:lnTo>
                  <a:lnTo>
                    <a:pt x="888" y="166"/>
                  </a:lnTo>
                  <a:lnTo>
                    <a:pt x="883" y="160"/>
                  </a:lnTo>
                  <a:lnTo>
                    <a:pt x="881" y="155"/>
                  </a:lnTo>
                  <a:lnTo>
                    <a:pt x="876" y="153"/>
                  </a:lnTo>
                  <a:lnTo>
                    <a:pt x="867" y="182"/>
                  </a:lnTo>
                  <a:lnTo>
                    <a:pt x="856" y="216"/>
                  </a:lnTo>
                  <a:lnTo>
                    <a:pt x="847" y="244"/>
                  </a:lnTo>
                  <a:lnTo>
                    <a:pt x="842" y="255"/>
                  </a:lnTo>
                  <a:lnTo>
                    <a:pt x="840" y="248"/>
                  </a:lnTo>
                  <a:lnTo>
                    <a:pt x="833" y="239"/>
                  </a:lnTo>
                  <a:lnTo>
                    <a:pt x="826" y="232"/>
                  </a:lnTo>
                  <a:lnTo>
                    <a:pt x="824" y="230"/>
                  </a:lnTo>
                  <a:lnTo>
                    <a:pt x="819" y="237"/>
                  </a:lnTo>
                  <a:lnTo>
                    <a:pt x="806" y="260"/>
                  </a:lnTo>
                  <a:lnTo>
                    <a:pt x="785" y="289"/>
                  </a:lnTo>
                  <a:lnTo>
                    <a:pt x="762" y="323"/>
                  </a:lnTo>
                  <a:lnTo>
                    <a:pt x="740" y="358"/>
                  </a:lnTo>
                  <a:lnTo>
                    <a:pt x="719" y="389"/>
                  </a:lnTo>
                  <a:lnTo>
                    <a:pt x="703" y="412"/>
                  </a:lnTo>
                  <a:lnTo>
                    <a:pt x="696" y="421"/>
                  </a:lnTo>
                  <a:lnTo>
                    <a:pt x="696" y="385"/>
                  </a:lnTo>
                  <a:lnTo>
                    <a:pt x="699" y="301"/>
                  </a:lnTo>
                  <a:lnTo>
                    <a:pt x="701" y="216"/>
                  </a:lnTo>
                  <a:lnTo>
                    <a:pt x="703" y="178"/>
                  </a:lnTo>
                  <a:lnTo>
                    <a:pt x="660" y="171"/>
                  </a:lnTo>
                  <a:lnTo>
                    <a:pt x="626" y="21"/>
                  </a:lnTo>
                  <a:lnTo>
                    <a:pt x="626" y="21"/>
                  </a:lnTo>
                  <a:lnTo>
                    <a:pt x="626" y="21"/>
                  </a:lnTo>
                  <a:lnTo>
                    <a:pt x="623" y="21"/>
                  </a:lnTo>
                  <a:lnTo>
                    <a:pt x="623" y="18"/>
                  </a:lnTo>
                  <a:lnTo>
                    <a:pt x="601" y="12"/>
                  </a:lnTo>
                  <a:lnTo>
                    <a:pt x="578" y="7"/>
                  </a:lnTo>
                  <a:lnTo>
                    <a:pt x="553" y="5"/>
                  </a:lnTo>
                  <a:lnTo>
                    <a:pt x="528" y="3"/>
                  </a:lnTo>
                  <a:lnTo>
                    <a:pt x="503" y="0"/>
                  </a:lnTo>
                  <a:lnTo>
                    <a:pt x="475" y="0"/>
                  </a:lnTo>
                  <a:lnTo>
                    <a:pt x="450" y="0"/>
                  </a:lnTo>
                  <a:lnTo>
                    <a:pt x="423" y="0"/>
                  </a:lnTo>
                  <a:lnTo>
                    <a:pt x="378" y="3"/>
                  </a:lnTo>
                  <a:lnTo>
                    <a:pt x="332" y="7"/>
                  </a:lnTo>
                  <a:lnTo>
                    <a:pt x="289" y="14"/>
                  </a:lnTo>
                  <a:lnTo>
                    <a:pt x="248" y="25"/>
                  </a:lnTo>
                  <a:lnTo>
                    <a:pt x="209" y="39"/>
                  </a:lnTo>
                  <a:lnTo>
                    <a:pt x="173" y="55"/>
                  </a:lnTo>
                  <a:lnTo>
                    <a:pt x="138" y="73"/>
                  </a:lnTo>
                  <a:lnTo>
                    <a:pt x="109" y="94"/>
                  </a:lnTo>
                  <a:lnTo>
                    <a:pt x="109" y="255"/>
                  </a:lnTo>
                  <a:lnTo>
                    <a:pt x="136" y="239"/>
                  </a:lnTo>
                  <a:lnTo>
                    <a:pt x="168" y="226"/>
                  </a:lnTo>
                  <a:lnTo>
                    <a:pt x="200" y="214"/>
                  </a:lnTo>
                  <a:lnTo>
                    <a:pt x="234" y="205"/>
                  </a:lnTo>
                  <a:lnTo>
                    <a:pt x="268" y="196"/>
                  </a:lnTo>
                  <a:lnTo>
                    <a:pt x="307" y="191"/>
                  </a:lnTo>
                  <a:lnTo>
                    <a:pt x="346" y="189"/>
                  </a:lnTo>
                  <a:lnTo>
                    <a:pt x="384" y="187"/>
                  </a:lnTo>
                  <a:lnTo>
                    <a:pt x="396" y="187"/>
                  </a:lnTo>
                  <a:lnTo>
                    <a:pt x="407" y="187"/>
                  </a:lnTo>
                  <a:lnTo>
                    <a:pt x="416" y="187"/>
                  </a:lnTo>
                  <a:lnTo>
                    <a:pt x="428" y="187"/>
                  </a:lnTo>
                  <a:lnTo>
                    <a:pt x="412" y="205"/>
                  </a:lnTo>
                  <a:lnTo>
                    <a:pt x="398" y="226"/>
                  </a:lnTo>
                  <a:lnTo>
                    <a:pt x="384" y="246"/>
                  </a:lnTo>
                  <a:lnTo>
                    <a:pt x="371" y="267"/>
                  </a:lnTo>
                  <a:lnTo>
                    <a:pt x="357" y="289"/>
                  </a:lnTo>
                  <a:lnTo>
                    <a:pt x="346" y="310"/>
                  </a:lnTo>
                  <a:lnTo>
                    <a:pt x="334" y="335"/>
                  </a:lnTo>
                  <a:lnTo>
                    <a:pt x="325" y="358"/>
                  </a:lnTo>
                  <a:lnTo>
                    <a:pt x="307" y="405"/>
                  </a:lnTo>
                  <a:lnTo>
                    <a:pt x="296" y="446"/>
                  </a:lnTo>
                  <a:lnTo>
                    <a:pt x="289" y="487"/>
                  </a:lnTo>
                  <a:lnTo>
                    <a:pt x="289" y="533"/>
                  </a:lnTo>
                  <a:lnTo>
                    <a:pt x="271" y="567"/>
                  </a:lnTo>
                  <a:lnTo>
                    <a:pt x="257" y="603"/>
                  </a:lnTo>
                  <a:lnTo>
                    <a:pt x="248" y="640"/>
                  </a:lnTo>
                  <a:lnTo>
                    <a:pt x="245" y="681"/>
                  </a:lnTo>
                  <a:lnTo>
                    <a:pt x="248" y="715"/>
                  </a:lnTo>
                  <a:lnTo>
                    <a:pt x="255" y="742"/>
                  </a:lnTo>
                  <a:lnTo>
                    <a:pt x="266" y="767"/>
                  </a:lnTo>
                  <a:lnTo>
                    <a:pt x="280" y="790"/>
                  </a:lnTo>
                  <a:lnTo>
                    <a:pt x="271" y="827"/>
                  </a:lnTo>
                  <a:lnTo>
                    <a:pt x="261" y="863"/>
                  </a:lnTo>
                  <a:lnTo>
                    <a:pt x="252" y="897"/>
                  </a:lnTo>
                  <a:lnTo>
                    <a:pt x="241" y="931"/>
                  </a:lnTo>
                  <a:lnTo>
                    <a:pt x="216" y="986"/>
                  </a:lnTo>
                  <a:lnTo>
                    <a:pt x="182" y="1043"/>
                  </a:lnTo>
                  <a:lnTo>
                    <a:pt x="141" y="1104"/>
                  </a:lnTo>
                  <a:lnTo>
                    <a:pt x="100" y="1161"/>
                  </a:lnTo>
                  <a:lnTo>
                    <a:pt x="61" y="1211"/>
                  </a:lnTo>
                  <a:lnTo>
                    <a:pt x="29" y="1252"/>
                  </a:lnTo>
                  <a:lnTo>
                    <a:pt x="9" y="1280"/>
                  </a:lnTo>
                  <a:lnTo>
                    <a:pt x="0" y="1289"/>
                  </a:lnTo>
                  <a:lnTo>
                    <a:pt x="387" y="1509"/>
                  </a:lnTo>
                  <a:lnTo>
                    <a:pt x="323" y="1425"/>
                  </a:lnTo>
                  <a:lnTo>
                    <a:pt x="327" y="1421"/>
                  </a:lnTo>
                  <a:lnTo>
                    <a:pt x="341" y="1405"/>
                  </a:lnTo>
                  <a:lnTo>
                    <a:pt x="359" y="1382"/>
                  </a:lnTo>
                  <a:lnTo>
                    <a:pt x="384" y="1350"/>
                  </a:lnTo>
                  <a:lnTo>
                    <a:pt x="412" y="1311"/>
                  </a:lnTo>
                  <a:lnTo>
                    <a:pt x="441" y="1264"/>
                  </a:lnTo>
                  <a:lnTo>
                    <a:pt x="471" y="1209"/>
                  </a:lnTo>
                  <a:lnTo>
                    <a:pt x="498" y="1150"/>
                  </a:lnTo>
                  <a:lnTo>
                    <a:pt x="516" y="1102"/>
                  </a:lnTo>
                  <a:lnTo>
                    <a:pt x="530" y="1050"/>
                  </a:lnTo>
                  <a:lnTo>
                    <a:pt x="541" y="997"/>
                  </a:lnTo>
                  <a:lnTo>
                    <a:pt x="548" y="945"/>
                  </a:lnTo>
                  <a:lnTo>
                    <a:pt x="560" y="963"/>
                  </a:lnTo>
                  <a:lnTo>
                    <a:pt x="571" y="981"/>
                  </a:lnTo>
                  <a:lnTo>
                    <a:pt x="582" y="1000"/>
                  </a:lnTo>
                  <a:lnTo>
                    <a:pt x="594" y="1018"/>
                  </a:lnTo>
                  <a:lnTo>
                    <a:pt x="605" y="1036"/>
                  </a:lnTo>
                  <a:lnTo>
                    <a:pt x="614" y="1054"/>
                  </a:lnTo>
                  <a:lnTo>
                    <a:pt x="623" y="1072"/>
                  </a:lnTo>
                  <a:lnTo>
                    <a:pt x="633" y="1091"/>
                  </a:lnTo>
                  <a:lnTo>
                    <a:pt x="653" y="1148"/>
                  </a:lnTo>
                  <a:lnTo>
                    <a:pt x="671" y="1214"/>
                  </a:lnTo>
                  <a:lnTo>
                    <a:pt x="685" y="1284"/>
                  </a:lnTo>
                  <a:lnTo>
                    <a:pt x="696" y="1352"/>
                  </a:lnTo>
                  <a:lnTo>
                    <a:pt x="703" y="1416"/>
                  </a:lnTo>
                  <a:lnTo>
                    <a:pt x="710" y="1466"/>
                  </a:lnTo>
                  <a:lnTo>
                    <a:pt x="714" y="1500"/>
                  </a:lnTo>
                  <a:lnTo>
                    <a:pt x="714" y="1514"/>
                  </a:lnTo>
                  <a:lnTo>
                    <a:pt x="1145" y="1396"/>
                  </a:lnTo>
                  <a:lnTo>
                    <a:pt x="1040" y="1382"/>
                  </a:lnTo>
                  <a:lnTo>
                    <a:pt x="1038" y="1375"/>
                  </a:lnTo>
                  <a:lnTo>
                    <a:pt x="1033" y="1355"/>
                  </a:lnTo>
                  <a:lnTo>
                    <a:pt x="1026" y="1321"/>
                  </a:lnTo>
                  <a:lnTo>
                    <a:pt x="1015" y="1280"/>
                  </a:lnTo>
                  <a:lnTo>
                    <a:pt x="999" y="1229"/>
                  </a:lnTo>
                  <a:lnTo>
                    <a:pt x="983" y="1173"/>
                  </a:lnTo>
                  <a:lnTo>
                    <a:pt x="963" y="1113"/>
                  </a:lnTo>
                  <a:lnTo>
                    <a:pt x="938" y="1052"/>
                  </a:lnTo>
                  <a:lnTo>
                    <a:pt x="919" y="1009"/>
                  </a:lnTo>
                  <a:lnTo>
                    <a:pt x="897" y="963"/>
                  </a:lnTo>
                  <a:lnTo>
                    <a:pt x="874" y="918"/>
                  </a:lnTo>
                  <a:lnTo>
                    <a:pt x="851" y="874"/>
                  </a:lnTo>
                  <a:lnTo>
                    <a:pt x="826" y="833"/>
                  </a:lnTo>
                  <a:lnTo>
                    <a:pt x="803" y="795"/>
                  </a:lnTo>
                  <a:lnTo>
                    <a:pt x="783" y="758"/>
                  </a:lnTo>
                  <a:lnTo>
                    <a:pt x="765" y="729"/>
                  </a:lnTo>
                  <a:lnTo>
                    <a:pt x="781" y="710"/>
                  </a:lnTo>
                  <a:lnTo>
                    <a:pt x="796" y="695"/>
                  </a:lnTo>
                  <a:lnTo>
                    <a:pt x="808" y="681"/>
                  </a:lnTo>
                  <a:lnTo>
                    <a:pt x="817" y="665"/>
                  </a:lnTo>
                  <a:lnTo>
                    <a:pt x="826" y="649"/>
                  </a:lnTo>
                  <a:lnTo>
                    <a:pt x="835" y="631"/>
                  </a:lnTo>
                  <a:lnTo>
                    <a:pt x="842" y="608"/>
                  </a:lnTo>
                  <a:lnTo>
                    <a:pt x="853" y="581"/>
                  </a:lnTo>
                  <a:lnTo>
                    <a:pt x="858" y="562"/>
                  </a:lnTo>
                  <a:lnTo>
                    <a:pt x="865" y="537"/>
                  </a:lnTo>
                  <a:lnTo>
                    <a:pt x="869" y="515"/>
                  </a:lnTo>
                  <a:lnTo>
                    <a:pt x="874" y="496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9"/>
            <p:cNvSpPr>
              <a:spLocks/>
            </p:cNvSpPr>
            <p:nvPr/>
          </p:nvSpPr>
          <p:spPr bwMode="auto">
            <a:xfrm>
              <a:off x="4197350" y="2613025"/>
              <a:ext cx="187325" cy="125412"/>
            </a:xfrm>
            <a:custGeom>
              <a:avLst/>
              <a:gdLst>
                <a:gd name="T0" fmla="*/ 104 w 118"/>
                <a:gd name="T1" fmla="*/ 79 h 79"/>
                <a:gd name="T2" fmla="*/ 118 w 118"/>
                <a:gd name="T3" fmla="*/ 41 h 79"/>
                <a:gd name="T4" fmla="*/ 82 w 118"/>
                <a:gd name="T5" fmla="*/ 38 h 79"/>
                <a:gd name="T6" fmla="*/ 82 w 118"/>
                <a:gd name="T7" fmla="*/ 32 h 79"/>
                <a:gd name="T8" fmla="*/ 79 w 118"/>
                <a:gd name="T9" fmla="*/ 25 h 79"/>
                <a:gd name="T10" fmla="*/ 75 w 118"/>
                <a:gd name="T11" fmla="*/ 20 h 79"/>
                <a:gd name="T12" fmla="*/ 68 w 118"/>
                <a:gd name="T13" fmla="*/ 16 h 79"/>
                <a:gd name="T14" fmla="*/ 61 w 118"/>
                <a:gd name="T15" fmla="*/ 16 h 79"/>
                <a:gd name="T16" fmla="*/ 54 w 118"/>
                <a:gd name="T17" fmla="*/ 16 h 79"/>
                <a:gd name="T18" fmla="*/ 48 w 118"/>
                <a:gd name="T19" fmla="*/ 18 h 79"/>
                <a:gd name="T20" fmla="*/ 41 w 118"/>
                <a:gd name="T21" fmla="*/ 23 h 79"/>
                <a:gd name="T22" fmla="*/ 16 w 118"/>
                <a:gd name="T23" fmla="*/ 0 h 79"/>
                <a:gd name="T24" fmla="*/ 0 w 118"/>
                <a:gd name="T25" fmla="*/ 36 h 79"/>
                <a:gd name="T26" fmla="*/ 34 w 118"/>
                <a:gd name="T27" fmla="*/ 36 h 79"/>
                <a:gd name="T28" fmla="*/ 34 w 118"/>
                <a:gd name="T29" fmla="*/ 45 h 79"/>
                <a:gd name="T30" fmla="*/ 38 w 118"/>
                <a:gd name="T31" fmla="*/ 52 h 79"/>
                <a:gd name="T32" fmla="*/ 43 w 118"/>
                <a:gd name="T33" fmla="*/ 57 h 79"/>
                <a:gd name="T34" fmla="*/ 50 w 118"/>
                <a:gd name="T35" fmla="*/ 61 h 79"/>
                <a:gd name="T36" fmla="*/ 57 w 118"/>
                <a:gd name="T37" fmla="*/ 64 h 79"/>
                <a:gd name="T38" fmla="*/ 64 w 118"/>
                <a:gd name="T39" fmla="*/ 61 h 79"/>
                <a:gd name="T40" fmla="*/ 70 w 118"/>
                <a:gd name="T41" fmla="*/ 59 h 79"/>
                <a:gd name="T42" fmla="*/ 77 w 118"/>
                <a:gd name="T43" fmla="*/ 54 h 79"/>
                <a:gd name="T44" fmla="*/ 104 w 118"/>
                <a:gd name="T45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8" h="79">
                  <a:moveTo>
                    <a:pt x="104" y="79"/>
                  </a:moveTo>
                  <a:lnTo>
                    <a:pt x="118" y="41"/>
                  </a:lnTo>
                  <a:lnTo>
                    <a:pt x="82" y="38"/>
                  </a:lnTo>
                  <a:lnTo>
                    <a:pt x="82" y="32"/>
                  </a:lnTo>
                  <a:lnTo>
                    <a:pt x="79" y="25"/>
                  </a:lnTo>
                  <a:lnTo>
                    <a:pt x="75" y="20"/>
                  </a:lnTo>
                  <a:lnTo>
                    <a:pt x="68" y="16"/>
                  </a:lnTo>
                  <a:lnTo>
                    <a:pt x="61" y="16"/>
                  </a:lnTo>
                  <a:lnTo>
                    <a:pt x="54" y="16"/>
                  </a:lnTo>
                  <a:lnTo>
                    <a:pt x="48" y="18"/>
                  </a:lnTo>
                  <a:lnTo>
                    <a:pt x="41" y="23"/>
                  </a:lnTo>
                  <a:lnTo>
                    <a:pt x="16" y="0"/>
                  </a:lnTo>
                  <a:lnTo>
                    <a:pt x="0" y="36"/>
                  </a:lnTo>
                  <a:lnTo>
                    <a:pt x="34" y="36"/>
                  </a:lnTo>
                  <a:lnTo>
                    <a:pt x="34" y="45"/>
                  </a:lnTo>
                  <a:lnTo>
                    <a:pt x="38" y="52"/>
                  </a:lnTo>
                  <a:lnTo>
                    <a:pt x="43" y="57"/>
                  </a:lnTo>
                  <a:lnTo>
                    <a:pt x="50" y="61"/>
                  </a:lnTo>
                  <a:lnTo>
                    <a:pt x="57" y="64"/>
                  </a:lnTo>
                  <a:lnTo>
                    <a:pt x="64" y="61"/>
                  </a:lnTo>
                  <a:lnTo>
                    <a:pt x="70" y="59"/>
                  </a:lnTo>
                  <a:lnTo>
                    <a:pt x="77" y="54"/>
                  </a:lnTo>
                  <a:lnTo>
                    <a:pt x="104" y="79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116" name="직선 연결선 115"/>
          <p:cNvCxnSpPr/>
          <p:nvPr/>
        </p:nvCxnSpPr>
        <p:spPr>
          <a:xfrm>
            <a:off x="1692071" y="3509695"/>
            <a:ext cx="8807858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B6B1856-1583-49BA-8458-59BDF94F7772}"/>
              </a:ext>
            </a:extLst>
          </p:cNvPr>
          <p:cNvSpPr/>
          <p:nvPr/>
        </p:nvSpPr>
        <p:spPr>
          <a:xfrm>
            <a:off x="275771" y="423706"/>
            <a:ext cx="2395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연구 배경</a:t>
            </a: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C1E0CA27-51A9-491A-921A-3B8ACEA0E827}"/>
              </a:ext>
            </a:extLst>
          </p:cNvPr>
          <p:cNvGrpSpPr/>
          <p:nvPr/>
        </p:nvGrpSpPr>
        <p:grpSpPr>
          <a:xfrm>
            <a:off x="5669392" y="1967392"/>
            <a:ext cx="1041645" cy="1035489"/>
            <a:chOff x="2946400" y="2435225"/>
            <a:chExt cx="2417763" cy="2403475"/>
          </a:xfrm>
        </p:grpSpPr>
        <p:sp>
          <p:nvSpPr>
            <p:cNvPr id="123" name="Freeform 6">
              <a:extLst>
                <a:ext uri="{FF2B5EF4-FFF2-40B4-BE49-F238E27FC236}">
                  <a16:creationId xmlns:a16="http://schemas.microsoft.com/office/drawing/2014/main" id="{2B51D51D-4333-426E-AB18-EBD9EEA4B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7150" y="2913063"/>
              <a:ext cx="227013" cy="303212"/>
            </a:xfrm>
            <a:custGeom>
              <a:avLst/>
              <a:gdLst>
                <a:gd name="T0" fmla="*/ 0 w 143"/>
                <a:gd name="T1" fmla="*/ 41 h 191"/>
                <a:gd name="T2" fmla="*/ 59 w 143"/>
                <a:gd name="T3" fmla="*/ 0 h 191"/>
                <a:gd name="T4" fmla="*/ 95 w 143"/>
                <a:gd name="T5" fmla="*/ 22 h 191"/>
                <a:gd name="T6" fmla="*/ 125 w 143"/>
                <a:gd name="T7" fmla="*/ 32 h 191"/>
                <a:gd name="T8" fmla="*/ 143 w 143"/>
                <a:gd name="T9" fmla="*/ 70 h 191"/>
                <a:gd name="T10" fmla="*/ 127 w 143"/>
                <a:gd name="T11" fmla="*/ 102 h 191"/>
                <a:gd name="T12" fmla="*/ 139 w 143"/>
                <a:gd name="T13" fmla="*/ 125 h 191"/>
                <a:gd name="T14" fmla="*/ 114 w 143"/>
                <a:gd name="T15" fmla="*/ 154 h 191"/>
                <a:gd name="T16" fmla="*/ 109 w 143"/>
                <a:gd name="T17" fmla="*/ 180 h 191"/>
                <a:gd name="T18" fmla="*/ 82 w 143"/>
                <a:gd name="T19" fmla="*/ 191 h 191"/>
                <a:gd name="T20" fmla="*/ 0 w 143"/>
                <a:gd name="T21" fmla="*/ 180 h 191"/>
                <a:gd name="T22" fmla="*/ 0 w 143"/>
                <a:gd name="T23" fmla="*/ 4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3" h="191">
                  <a:moveTo>
                    <a:pt x="0" y="41"/>
                  </a:moveTo>
                  <a:lnTo>
                    <a:pt x="59" y="0"/>
                  </a:lnTo>
                  <a:lnTo>
                    <a:pt x="95" y="22"/>
                  </a:lnTo>
                  <a:lnTo>
                    <a:pt x="125" y="32"/>
                  </a:lnTo>
                  <a:lnTo>
                    <a:pt x="143" y="70"/>
                  </a:lnTo>
                  <a:lnTo>
                    <a:pt x="127" y="102"/>
                  </a:lnTo>
                  <a:lnTo>
                    <a:pt x="139" y="125"/>
                  </a:lnTo>
                  <a:lnTo>
                    <a:pt x="114" y="154"/>
                  </a:lnTo>
                  <a:lnTo>
                    <a:pt x="109" y="180"/>
                  </a:lnTo>
                  <a:lnTo>
                    <a:pt x="82" y="191"/>
                  </a:lnTo>
                  <a:lnTo>
                    <a:pt x="0" y="180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E491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7">
              <a:extLst>
                <a:ext uri="{FF2B5EF4-FFF2-40B4-BE49-F238E27FC236}">
                  <a16:creationId xmlns:a16="http://schemas.microsoft.com/office/drawing/2014/main" id="{49C6EFA4-BD0A-4AA2-94B7-43C34BDEC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400" y="2573338"/>
              <a:ext cx="227013" cy="303212"/>
            </a:xfrm>
            <a:custGeom>
              <a:avLst/>
              <a:gdLst>
                <a:gd name="T0" fmla="*/ 143 w 143"/>
                <a:gd name="T1" fmla="*/ 148 h 191"/>
                <a:gd name="T2" fmla="*/ 82 w 143"/>
                <a:gd name="T3" fmla="*/ 191 h 191"/>
                <a:gd name="T4" fmla="*/ 46 w 143"/>
                <a:gd name="T5" fmla="*/ 166 h 191"/>
                <a:gd name="T6" fmla="*/ 18 w 143"/>
                <a:gd name="T7" fmla="*/ 157 h 191"/>
                <a:gd name="T8" fmla="*/ 0 w 143"/>
                <a:gd name="T9" fmla="*/ 118 h 191"/>
                <a:gd name="T10" fmla="*/ 16 w 143"/>
                <a:gd name="T11" fmla="*/ 89 h 191"/>
                <a:gd name="T12" fmla="*/ 2 w 143"/>
                <a:gd name="T13" fmla="*/ 63 h 191"/>
                <a:gd name="T14" fmla="*/ 27 w 143"/>
                <a:gd name="T15" fmla="*/ 34 h 191"/>
                <a:gd name="T16" fmla="*/ 34 w 143"/>
                <a:gd name="T17" fmla="*/ 9 h 191"/>
                <a:gd name="T18" fmla="*/ 61 w 143"/>
                <a:gd name="T19" fmla="*/ 0 h 191"/>
                <a:gd name="T20" fmla="*/ 143 w 143"/>
                <a:gd name="T21" fmla="*/ 9 h 191"/>
                <a:gd name="T22" fmla="*/ 143 w 143"/>
                <a:gd name="T23" fmla="*/ 148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3" h="191">
                  <a:moveTo>
                    <a:pt x="143" y="148"/>
                  </a:moveTo>
                  <a:lnTo>
                    <a:pt x="82" y="191"/>
                  </a:lnTo>
                  <a:lnTo>
                    <a:pt x="46" y="166"/>
                  </a:lnTo>
                  <a:lnTo>
                    <a:pt x="18" y="157"/>
                  </a:lnTo>
                  <a:lnTo>
                    <a:pt x="0" y="118"/>
                  </a:lnTo>
                  <a:lnTo>
                    <a:pt x="16" y="89"/>
                  </a:lnTo>
                  <a:lnTo>
                    <a:pt x="2" y="63"/>
                  </a:lnTo>
                  <a:lnTo>
                    <a:pt x="27" y="34"/>
                  </a:lnTo>
                  <a:lnTo>
                    <a:pt x="34" y="9"/>
                  </a:lnTo>
                  <a:lnTo>
                    <a:pt x="61" y="0"/>
                  </a:lnTo>
                  <a:lnTo>
                    <a:pt x="143" y="9"/>
                  </a:lnTo>
                  <a:lnTo>
                    <a:pt x="143" y="148"/>
                  </a:lnTo>
                  <a:close/>
                </a:path>
              </a:pathLst>
            </a:custGeom>
            <a:solidFill>
              <a:srgbClr val="E491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Freeform 8">
              <a:extLst>
                <a:ext uri="{FF2B5EF4-FFF2-40B4-BE49-F238E27FC236}">
                  <a16:creationId xmlns:a16="http://schemas.microsoft.com/office/drawing/2014/main" id="{B87E5A08-94D0-4E00-BE03-64FF20EC5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9113" y="2435225"/>
              <a:ext cx="2024063" cy="2403475"/>
            </a:xfrm>
            <a:custGeom>
              <a:avLst/>
              <a:gdLst>
                <a:gd name="T0" fmla="*/ 924 w 1275"/>
                <a:gd name="T1" fmla="*/ 524 h 1514"/>
                <a:gd name="T2" fmla="*/ 1010 w 1275"/>
                <a:gd name="T3" fmla="*/ 558 h 1514"/>
                <a:gd name="T4" fmla="*/ 1097 w 1275"/>
                <a:gd name="T5" fmla="*/ 572 h 1514"/>
                <a:gd name="T6" fmla="*/ 1165 w 1275"/>
                <a:gd name="T7" fmla="*/ 565 h 1514"/>
                <a:gd name="T8" fmla="*/ 1229 w 1275"/>
                <a:gd name="T9" fmla="*/ 549 h 1514"/>
                <a:gd name="T10" fmla="*/ 1275 w 1275"/>
                <a:gd name="T11" fmla="*/ 349 h 1514"/>
                <a:gd name="T12" fmla="*/ 1234 w 1275"/>
                <a:gd name="T13" fmla="*/ 369 h 1514"/>
                <a:gd name="T14" fmla="*/ 1184 w 1275"/>
                <a:gd name="T15" fmla="*/ 380 h 1514"/>
                <a:gd name="T16" fmla="*/ 1104 w 1275"/>
                <a:gd name="T17" fmla="*/ 378 h 1514"/>
                <a:gd name="T18" fmla="*/ 988 w 1275"/>
                <a:gd name="T19" fmla="*/ 326 h 1514"/>
                <a:gd name="T20" fmla="*/ 913 w 1275"/>
                <a:gd name="T21" fmla="*/ 226 h 1514"/>
                <a:gd name="T22" fmla="*/ 888 w 1275"/>
                <a:gd name="T23" fmla="*/ 166 h 1514"/>
                <a:gd name="T24" fmla="*/ 876 w 1275"/>
                <a:gd name="T25" fmla="*/ 153 h 1514"/>
                <a:gd name="T26" fmla="*/ 847 w 1275"/>
                <a:gd name="T27" fmla="*/ 244 h 1514"/>
                <a:gd name="T28" fmla="*/ 833 w 1275"/>
                <a:gd name="T29" fmla="*/ 239 h 1514"/>
                <a:gd name="T30" fmla="*/ 819 w 1275"/>
                <a:gd name="T31" fmla="*/ 237 h 1514"/>
                <a:gd name="T32" fmla="*/ 762 w 1275"/>
                <a:gd name="T33" fmla="*/ 323 h 1514"/>
                <a:gd name="T34" fmla="*/ 703 w 1275"/>
                <a:gd name="T35" fmla="*/ 412 h 1514"/>
                <a:gd name="T36" fmla="*/ 699 w 1275"/>
                <a:gd name="T37" fmla="*/ 301 h 1514"/>
                <a:gd name="T38" fmla="*/ 660 w 1275"/>
                <a:gd name="T39" fmla="*/ 171 h 1514"/>
                <a:gd name="T40" fmla="*/ 626 w 1275"/>
                <a:gd name="T41" fmla="*/ 21 h 1514"/>
                <a:gd name="T42" fmla="*/ 601 w 1275"/>
                <a:gd name="T43" fmla="*/ 12 h 1514"/>
                <a:gd name="T44" fmla="*/ 528 w 1275"/>
                <a:gd name="T45" fmla="*/ 3 h 1514"/>
                <a:gd name="T46" fmla="*/ 450 w 1275"/>
                <a:gd name="T47" fmla="*/ 0 h 1514"/>
                <a:gd name="T48" fmla="*/ 332 w 1275"/>
                <a:gd name="T49" fmla="*/ 7 h 1514"/>
                <a:gd name="T50" fmla="*/ 209 w 1275"/>
                <a:gd name="T51" fmla="*/ 39 h 1514"/>
                <a:gd name="T52" fmla="*/ 109 w 1275"/>
                <a:gd name="T53" fmla="*/ 94 h 1514"/>
                <a:gd name="T54" fmla="*/ 168 w 1275"/>
                <a:gd name="T55" fmla="*/ 226 h 1514"/>
                <a:gd name="T56" fmla="*/ 268 w 1275"/>
                <a:gd name="T57" fmla="*/ 196 h 1514"/>
                <a:gd name="T58" fmla="*/ 384 w 1275"/>
                <a:gd name="T59" fmla="*/ 187 h 1514"/>
                <a:gd name="T60" fmla="*/ 416 w 1275"/>
                <a:gd name="T61" fmla="*/ 187 h 1514"/>
                <a:gd name="T62" fmla="*/ 398 w 1275"/>
                <a:gd name="T63" fmla="*/ 226 h 1514"/>
                <a:gd name="T64" fmla="*/ 357 w 1275"/>
                <a:gd name="T65" fmla="*/ 289 h 1514"/>
                <a:gd name="T66" fmla="*/ 325 w 1275"/>
                <a:gd name="T67" fmla="*/ 358 h 1514"/>
                <a:gd name="T68" fmla="*/ 289 w 1275"/>
                <a:gd name="T69" fmla="*/ 487 h 1514"/>
                <a:gd name="T70" fmla="*/ 257 w 1275"/>
                <a:gd name="T71" fmla="*/ 603 h 1514"/>
                <a:gd name="T72" fmla="*/ 248 w 1275"/>
                <a:gd name="T73" fmla="*/ 715 h 1514"/>
                <a:gd name="T74" fmla="*/ 280 w 1275"/>
                <a:gd name="T75" fmla="*/ 790 h 1514"/>
                <a:gd name="T76" fmla="*/ 252 w 1275"/>
                <a:gd name="T77" fmla="*/ 897 h 1514"/>
                <a:gd name="T78" fmla="*/ 182 w 1275"/>
                <a:gd name="T79" fmla="*/ 1043 h 1514"/>
                <a:gd name="T80" fmla="*/ 61 w 1275"/>
                <a:gd name="T81" fmla="*/ 1211 h 1514"/>
                <a:gd name="T82" fmla="*/ 0 w 1275"/>
                <a:gd name="T83" fmla="*/ 1289 h 1514"/>
                <a:gd name="T84" fmla="*/ 327 w 1275"/>
                <a:gd name="T85" fmla="*/ 1421 h 1514"/>
                <a:gd name="T86" fmla="*/ 384 w 1275"/>
                <a:gd name="T87" fmla="*/ 1350 h 1514"/>
                <a:gd name="T88" fmla="*/ 471 w 1275"/>
                <a:gd name="T89" fmla="*/ 1209 h 1514"/>
                <a:gd name="T90" fmla="*/ 530 w 1275"/>
                <a:gd name="T91" fmla="*/ 1050 h 1514"/>
                <a:gd name="T92" fmla="*/ 560 w 1275"/>
                <a:gd name="T93" fmla="*/ 963 h 1514"/>
                <a:gd name="T94" fmla="*/ 594 w 1275"/>
                <a:gd name="T95" fmla="*/ 1018 h 1514"/>
                <a:gd name="T96" fmla="*/ 623 w 1275"/>
                <a:gd name="T97" fmla="*/ 1072 h 1514"/>
                <a:gd name="T98" fmla="*/ 671 w 1275"/>
                <a:gd name="T99" fmla="*/ 1214 h 1514"/>
                <a:gd name="T100" fmla="*/ 703 w 1275"/>
                <a:gd name="T101" fmla="*/ 1416 h 1514"/>
                <a:gd name="T102" fmla="*/ 714 w 1275"/>
                <a:gd name="T103" fmla="*/ 1514 h 1514"/>
                <a:gd name="T104" fmla="*/ 1038 w 1275"/>
                <a:gd name="T105" fmla="*/ 1375 h 1514"/>
                <a:gd name="T106" fmla="*/ 1015 w 1275"/>
                <a:gd name="T107" fmla="*/ 1280 h 1514"/>
                <a:gd name="T108" fmla="*/ 963 w 1275"/>
                <a:gd name="T109" fmla="*/ 1113 h 1514"/>
                <a:gd name="T110" fmla="*/ 897 w 1275"/>
                <a:gd name="T111" fmla="*/ 963 h 1514"/>
                <a:gd name="T112" fmla="*/ 826 w 1275"/>
                <a:gd name="T113" fmla="*/ 833 h 1514"/>
                <a:gd name="T114" fmla="*/ 765 w 1275"/>
                <a:gd name="T115" fmla="*/ 729 h 1514"/>
                <a:gd name="T116" fmla="*/ 808 w 1275"/>
                <a:gd name="T117" fmla="*/ 681 h 1514"/>
                <a:gd name="T118" fmla="*/ 835 w 1275"/>
                <a:gd name="T119" fmla="*/ 631 h 1514"/>
                <a:gd name="T120" fmla="*/ 858 w 1275"/>
                <a:gd name="T121" fmla="*/ 562 h 1514"/>
                <a:gd name="T122" fmla="*/ 874 w 1275"/>
                <a:gd name="T123" fmla="*/ 496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75" h="1514">
                  <a:moveTo>
                    <a:pt x="874" y="496"/>
                  </a:moveTo>
                  <a:lnTo>
                    <a:pt x="897" y="510"/>
                  </a:lnTo>
                  <a:lnTo>
                    <a:pt x="924" y="524"/>
                  </a:lnTo>
                  <a:lnTo>
                    <a:pt x="951" y="535"/>
                  </a:lnTo>
                  <a:lnTo>
                    <a:pt x="981" y="547"/>
                  </a:lnTo>
                  <a:lnTo>
                    <a:pt x="1010" y="558"/>
                  </a:lnTo>
                  <a:lnTo>
                    <a:pt x="1040" y="565"/>
                  </a:lnTo>
                  <a:lnTo>
                    <a:pt x="1070" y="569"/>
                  </a:lnTo>
                  <a:lnTo>
                    <a:pt x="1097" y="572"/>
                  </a:lnTo>
                  <a:lnTo>
                    <a:pt x="1120" y="572"/>
                  </a:lnTo>
                  <a:lnTo>
                    <a:pt x="1143" y="569"/>
                  </a:lnTo>
                  <a:lnTo>
                    <a:pt x="1165" y="565"/>
                  </a:lnTo>
                  <a:lnTo>
                    <a:pt x="1188" y="560"/>
                  </a:lnTo>
                  <a:lnTo>
                    <a:pt x="1209" y="556"/>
                  </a:lnTo>
                  <a:lnTo>
                    <a:pt x="1229" y="549"/>
                  </a:lnTo>
                  <a:lnTo>
                    <a:pt x="1250" y="540"/>
                  </a:lnTo>
                  <a:lnTo>
                    <a:pt x="1268" y="531"/>
                  </a:lnTo>
                  <a:lnTo>
                    <a:pt x="1275" y="349"/>
                  </a:lnTo>
                  <a:lnTo>
                    <a:pt x="1261" y="355"/>
                  </a:lnTo>
                  <a:lnTo>
                    <a:pt x="1247" y="362"/>
                  </a:lnTo>
                  <a:lnTo>
                    <a:pt x="1234" y="369"/>
                  </a:lnTo>
                  <a:lnTo>
                    <a:pt x="1218" y="374"/>
                  </a:lnTo>
                  <a:lnTo>
                    <a:pt x="1202" y="378"/>
                  </a:lnTo>
                  <a:lnTo>
                    <a:pt x="1184" y="380"/>
                  </a:lnTo>
                  <a:lnTo>
                    <a:pt x="1168" y="383"/>
                  </a:lnTo>
                  <a:lnTo>
                    <a:pt x="1149" y="383"/>
                  </a:lnTo>
                  <a:lnTo>
                    <a:pt x="1104" y="378"/>
                  </a:lnTo>
                  <a:lnTo>
                    <a:pt x="1063" y="367"/>
                  </a:lnTo>
                  <a:lnTo>
                    <a:pt x="1024" y="351"/>
                  </a:lnTo>
                  <a:lnTo>
                    <a:pt x="988" y="326"/>
                  </a:lnTo>
                  <a:lnTo>
                    <a:pt x="958" y="296"/>
                  </a:lnTo>
                  <a:lnTo>
                    <a:pt x="933" y="264"/>
                  </a:lnTo>
                  <a:lnTo>
                    <a:pt x="913" y="226"/>
                  </a:lnTo>
                  <a:lnTo>
                    <a:pt x="899" y="185"/>
                  </a:lnTo>
                  <a:lnTo>
                    <a:pt x="892" y="173"/>
                  </a:lnTo>
                  <a:lnTo>
                    <a:pt x="888" y="166"/>
                  </a:lnTo>
                  <a:lnTo>
                    <a:pt x="883" y="160"/>
                  </a:lnTo>
                  <a:lnTo>
                    <a:pt x="881" y="155"/>
                  </a:lnTo>
                  <a:lnTo>
                    <a:pt x="876" y="153"/>
                  </a:lnTo>
                  <a:lnTo>
                    <a:pt x="867" y="182"/>
                  </a:lnTo>
                  <a:lnTo>
                    <a:pt x="856" y="216"/>
                  </a:lnTo>
                  <a:lnTo>
                    <a:pt x="847" y="244"/>
                  </a:lnTo>
                  <a:lnTo>
                    <a:pt x="842" y="255"/>
                  </a:lnTo>
                  <a:lnTo>
                    <a:pt x="840" y="248"/>
                  </a:lnTo>
                  <a:lnTo>
                    <a:pt x="833" y="239"/>
                  </a:lnTo>
                  <a:lnTo>
                    <a:pt x="826" y="232"/>
                  </a:lnTo>
                  <a:lnTo>
                    <a:pt x="824" y="230"/>
                  </a:lnTo>
                  <a:lnTo>
                    <a:pt x="819" y="237"/>
                  </a:lnTo>
                  <a:lnTo>
                    <a:pt x="806" y="260"/>
                  </a:lnTo>
                  <a:lnTo>
                    <a:pt x="785" y="289"/>
                  </a:lnTo>
                  <a:lnTo>
                    <a:pt x="762" y="323"/>
                  </a:lnTo>
                  <a:lnTo>
                    <a:pt x="740" y="358"/>
                  </a:lnTo>
                  <a:lnTo>
                    <a:pt x="719" y="389"/>
                  </a:lnTo>
                  <a:lnTo>
                    <a:pt x="703" y="412"/>
                  </a:lnTo>
                  <a:lnTo>
                    <a:pt x="696" y="421"/>
                  </a:lnTo>
                  <a:lnTo>
                    <a:pt x="696" y="385"/>
                  </a:lnTo>
                  <a:lnTo>
                    <a:pt x="699" y="301"/>
                  </a:lnTo>
                  <a:lnTo>
                    <a:pt x="701" y="216"/>
                  </a:lnTo>
                  <a:lnTo>
                    <a:pt x="703" y="178"/>
                  </a:lnTo>
                  <a:lnTo>
                    <a:pt x="660" y="171"/>
                  </a:lnTo>
                  <a:lnTo>
                    <a:pt x="626" y="21"/>
                  </a:lnTo>
                  <a:lnTo>
                    <a:pt x="626" y="21"/>
                  </a:lnTo>
                  <a:lnTo>
                    <a:pt x="626" y="21"/>
                  </a:lnTo>
                  <a:lnTo>
                    <a:pt x="623" y="21"/>
                  </a:lnTo>
                  <a:lnTo>
                    <a:pt x="623" y="18"/>
                  </a:lnTo>
                  <a:lnTo>
                    <a:pt x="601" y="12"/>
                  </a:lnTo>
                  <a:lnTo>
                    <a:pt x="578" y="7"/>
                  </a:lnTo>
                  <a:lnTo>
                    <a:pt x="553" y="5"/>
                  </a:lnTo>
                  <a:lnTo>
                    <a:pt x="528" y="3"/>
                  </a:lnTo>
                  <a:lnTo>
                    <a:pt x="503" y="0"/>
                  </a:lnTo>
                  <a:lnTo>
                    <a:pt x="475" y="0"/>
                  </a:lnTo>
                  <a:lnTo>
                    <a:pt x="450" y="0"/>
                  </a:lnTo>
                  <a:lnTo>
                    <a:pt x="423" y="0"/>
                  </a:lnTo>
                  <a:lnTo>
                    <a:pt x="378" y="3"/>
                  </a:lnTo>
                  <a:lnTo>
                    <a:pt x="332" y="7"/>
                  </a:lnTo>
                  <a:lnTo>
                    <a:pt x="289" y="14"/>
                  </a:lnTo>
                  <a:lnTo>
                    <a:pt x="248" y="25"/>
                  </a:lnTo>
                  <a:lnTo>
                    <a:pt x="209" y="39"/>
                  </a:lnTo>
                  <a:lnTo>
                    <a:pt x="173" y="55"/>
                  </a:lnTo>
                  <a:lnTo>
                    <a:pt x="138" y="73"/>
                  </a:lnTo>
                  <a:lnTo>
                    <a:pt x="109" y="94"/>
                  </a:lnTo>
                  <a:lnTo>
                    <a:pt x="109" y="255"/>
                  </a:lnTo>
                  <a:lnTo>
                    <a:pt x="136" y="239"/>
                  </a:lnTo>
                  <a:lnTo>
                    <a:pt x="168" y="226"/>
                  </a:lnTo>
                  <a:lnTo>
                    <a:pt x="200" y="214"/>
                  </a:lnTo>
                  <a:lnTo>
                    <a:pt x="234" y="205"/>
                  </a:lnTo>
                  <a:lnTo>
                    <a:pt x="268" y="196"/>
                  </a:lnTo>
                  <a:lnTo>
                    <a:pt x="307" y="191"/>
                  </a:lnTo>
                  <a:lnTo>
                    <a:pt x="346" y="189"/>
                  </a:lnTo>
                  <a:lnTo>
                    <a:pt x="384" y="187"/>
                  </a:lnTo>
                  <a:lnTo>
                    <a:pt x="396" y="187"/>
                  </a:lnTo>
                  <a:lnTo>
                    <a:pt x="407" y="187"/>
                  </a:lnTo>
                  <a:lnTo>
                    <a:pt x="416" y="187"/>
                  </a:lnTo>
                  <a:lnTo>
                    <a:pt x="428" y="187"/>
                  </a:lnTo>
                  <a:lnTo>
                    <a:pt x="412" y="205"/>
                  </a:lnTo>
                  <a:lnTo>
                    <a:pt x="398" y="226"/>
                  </a:lnTo>
                  <a:lnTo>
                    <a:pt x="384" y="246"/>
                  </a:lnTo>
                  <a:lnTo>
                    <a:pt x="371" y="267"/>
                  </a:lnTo>
                  <a:lnTo>
                    <a:pt x="357" y="289"/>
                  </a:lnTo>
                  <a:lnTo>
                    <a:pt x="346" y="310"/>
                  </a:lnTo>
                  <a:lnTo>
                    <a:pt x="334" y="335"/>
                  </a:lnTo>
                  <a:lnTo>
                    <a:pt x="325" y="358"/>
                  </a:lnTo>
                  <a:lnTo>
                    <a:pt x="307" y="405"/>
                  </a:lnTo>
                  <a:lnTo>
                    <a:pt x="296" y="446"/>
                  </a:lnTo>
                  <a:lnTo>
                    <a:pt x="289" y="487"/>
                  </a:lnTo>
                  <a:lnTo>
                    <a:pt x="289" y="533"/>
                  </a:lnTo>
                  <a:lnTo>
                    <a:pt x="271" y="567"/>
                  </a:lnTo>
                  <a:lnTo>
                    <a:pt x="257" y="603"/>
                  </a:lnTo>
                  <a:lnTo>
                    <a:pt x="248" y="640"/>
                  </a:lnTo>
                  <a:lnTo>
                    <a:pt x="245" y="681"/>
                  </a:lnTo>
                  <a:lnTo>
                    <a:pt x="248" y="715"/>
                  </a:lnTo>
                  <a:lnTo>
                    <a:pt x="255" y="742"/>
                  </a:lnTo>
                  <a:lnTo>
                    <a:pt x="266" y="767"/>
                  </a:lnTo>
                  <a:lnTo>
                    <a:pt x="280" y="790"/>
                  </a:lnTo>
                  <a:lnTo>
                    <a:pt x="271" y="827"/>
                  </a:lnTo>
                  <a:lnTo>
                    <a:pt x="261" y="863"/>
                  </a:lnTo>
                  <a:lnTo>
                    <a:pt x="252" y="897"/>
                  </a:lnTo>
                  <a:lnTo>
                    <a:pt x="241" y="931"/>
                  </a:lnTo>
                  <a:lnTo>
                    <a:pt x="216" y="986"/>
                  </a:lnTo>
                  <a:lnTo>
                    <a:pt x="182" y="1043"/>
                  </a:lnTo>
                  <a:lnTo>
                    <a:pt x="141" y="1104"/>
                  </a:lnTo>
                  <a:lnTo>
                    <a:pt x="100" y="1161"/>
                  </a:lnTo>
                  <a:lnTo>
                    <a:pt x="61" y="1211"/>
                  </a:lnTo>
                  <a:lnTo>
                    <a:pt x="29" y="1252"/>
                  </a:lnTo>
                  <a:lnTo>
                    <a:pt x="9" y="1280"/>
                  </a:lnTo>
                  <a:lnTo>
                    <a:pt x="0" y="1289"/>
                  </a:lnTo>
                  <a:lnTo>
                    <a:pt x="387" y="1509"/>
                  </a:lnTo>
                  <a:lnTo>
                    <a:pt x="323" y="1425"/>
                  </a:lnTo>
                  <a:lnTo>
                    <a:pt x="327" y="1421"/>
                  </a:lnTo>
                  <a:lnTo>
                    <a:pt x="341" y="1405"/>
                  </a:lnTo>
                  <a:lnTo>
                    <a:pt x="359" y="1382"/>
                  </a:lnTo>
                  <a:lnTo>
                    <a:pt x="384" y="1350"/>
                  </a:lnTo>
                  <a:lnTo>
                    <a:pt x="412" y="1311"/>
                  </a:lnTo>
                  <a:lnTo>
                    <a:pt x="441" y="1264"/>
                  </a:lnTo>
                  <a:lnTo>
                    <a:pt x="471" y="1209"/>
                  </a:lnTo>
                  <a:lnTo>
                    <a:pt x="498" y="1150"/>
                  </a:lnTo>
                  <a:lnTo>
                    <a:pt x="516" y="1102"/>
                  </a:lnTo>
                  <a:lnTo>
                    <a:pt x="530" y="1050"/>
                  </a:lnTo>
                  <a:lnTo>
                    <a:pt x="541" y="997"/>
                  </a:lnTo>
                  <a:lnTo>
                    <a:pt x="548" y="945"/>
                  </a:lnTo>
                  <a:lnTo>
                    <a:pt x="560" y="963"/>
                  </a:lnTo>
                  <a:lnTo>
                    <a:pt x="571" y="981"/>
                  </a:lnTo>
                  <a:lnTo>
                    <a:pt x="582" y="1000"/>
                  </a:lnTo>
                  <a:lnTo>
                    <a:pt x="594" y="1018"/>
                  </a:lnTo>
                  <a:lnTo>
                    <a:pt x="605" y="1036"/>
                  </a:lnTo>
                  <a:lnTo>
                    <a:pt x="614" y="1054"/>
                  </a:lnTo>
                  <a:lnTo>
                    <a:pt x="623" y="1072"/>
                  </a:lnTo>
                  <a:lnTo>
                    <a:pt x="633" y="1091"/>
                  </a:lnTo>
                  <a:lnTo>
                    <a:pt x="653" y="1148"/>
                  </a:lnTo>
                  <a:lnTo>
                    <a:pt x="671" y="1214"/>
                  </a:lnTo>
                  <a:lnTo>
                    <a:pt x="685" y="1284"/>
                  </a:lnTo>
                  <a:lnTo>
                    <a:pt x="696" y="1352"/>
                  </a:lnTo>
                  <a:lnTo>
                    <a:pt x="703" y="1416"/>
                  </a:lnTo>
                  <a:lnTo>
                    <a:pt x="710" y="1466"/>
                  </a:lnTo>
                  <a:lnTo>
                    <a:pt x="714" y="1500"/>
                  </a:lnTo>
                  <a:lnTo>
                    <a:pt x="714" y="1514"/>
                  </a:lnTo>
                  <a:lnTo>
                    <a:pt x="1145" y="1396"/>
                  </a:lnTo>
                  <a:lnTo>
                    <a:pt x="1040" y="1382"/>
                  </a:lnTo>
                  <a:lnTo>
                    <a:pt x="1038" y="1375"/>
                  </a:lnTo>
                  <a:lnTo>
                    <a:pt x="1033" y="1355"/>
                  </a:lnTo>
                  <a:lnTo>
                    <a:pt x="1026" y="1321"/>
                  </a:lnTo>
                  <a:lnTo>
                    <a:pt x="1015" y="1280"/>
                  </a:lnTo>
                  <a:lnTo>
                    <a:pt x="999" y="1229"/>
                  </a:lnTo>
                  <a:lnTo>
                    <a:pt x="983" y="1173"/>
                  </a:lnTo>
                  <a:lnTo>
                    <a:pt x="963" y="1113"/>
                  </a:lnTo>
                  <a:lnTo>
                    <a:pt x="938" y="1052"/>
                  </a:lnTo>
                  <a:lnTo>
                    <a:pt x="919" y="1009"/>
                  </a:lnTo>
                  <a:lnTo>
                    <a:pt x="897" y="963"/>
                  </a:lnTo>
                  <a:lnTo>
                    <a:pt x="874" y="918"/>
                  </a:lnTo>
                  <a:lnTo>
                    <a:pt x="851" y="874"/>
                  </a:lnTo>
                  <a:lnTo>
                    <a:pt x="826" y="833"/>
                  </a:lnTo>
                  <a:lnTo>
                    <a:pt x="803" y="795"/>
                  </a:lnTo>
                  <a:lnTo>
                    <a:pt x="783" y="758"/>
                  </a:lnTo>
                  <a:lnTo>
                    <a:pt x="765" y="729"/>
                  </a:lnTo>
                  <a:lnTo>
                    <a:pt x="781" y="710"/>
                  </a:lnTo>
                  <a:lnTo>
                    <a:pt x="796" y="695"/>
                  </a:lnTo>
                  <a:lnTo>
                    <a:pt x="808" y="681"/>
                  </a:lnTo>
                  <a:lnTo>
                    <a:pt x="817" y="665"/>
                  </a:lnTo>
                  <a:lnTo>
                    <a:pt x="826" y="649"/>
                  </a:lnTo>
                  <a:lnTo>
                    <a:pt x="835" y="631"/>
                  </a:lnTo>
                  <a:lnTo>
                    <a:pt x="842" y="608"/>
                  </a:lnTo>
                  <a:lnTo>
                    <a:pt x="853" y="581"/>
                  </a:lnTo>
                  <a:lnTo>
                    <a:pt x="858" y="562"/>
                  </a:lnTo>
                  <a:lnTo>
                    <a:pt x="865" y="537"/>
                  </a:lnTo>
                  <a:lnTo>
                    <a:pt x="869" y="515"/>
                  </a:lnTo>
                  <a:lnTo>
                    <a:pt x="874" y="496"/>
                  </a:lnTo>
                  <a:close/>
                </a:path>
              </a:pathLst>
            </a:custGeom>
            <a:solidFill>
              <a:srgbClr val="E491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Freeform 9">
              <a:extLst>
                <a:ext uri="{FF2B5EF4-FFF2-40B4-BE49-F238E27FC236}">
                  <a16:creationId xmlns:a16="http://schemas.microsoft.com/office/drawing/2014/main" id="{9576916A-AEBA-4BB4-B913-B33DB156E2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7350" y="2613025"/>
              <a:ext cx="187325" cy="125412"/>
            </a:xfrm>
            <a:custGeom>
              <a:avLst/>
              <a:gdLst>
                <a:gd name="T0" fmla="*/ 104 w 118"/>
                <a:gd name="T1" fmla="*/ 79 h 79"/>
                <a:gd name="T2" fmla="*/ 118 w 118"/>
                <a:gd name="T3" fmla="*/ 41 h 79"/>
                <a:gd name="T4" fmla="*/ 82 w 118"/>
                <a:gd name="T5" fmla="*/ 38 h 79"/>
                <a:gd name="T6" fmla="*/ 82 w 118"/>
                <a:gd name="T7" fmla="*/ 32 h 79"/>
                <a:gd name="T8" fmla="*/ 79 w 118"/>
                <a:gd name="T9" fmla="*/ 25 h 79"/>
                <a:gd name="T10" fmla="*/ 75 w 118"/>
                <a:gd name="T11" fmla="*/ 20 h 79"/>
                <a:gd name="T12" fmla="*/ 68 w 118"/>
                <a:gd name="T13" fmla="*/ 16 h 79"/>
                <a:gd name="T14" fmla="*/ 61 w 118"/>
                <a:gd name="T15" fmla="*/ 16 h 79"/>
                <a:gd name="T16" fmla="*/ 54 w 118"/>
                <a:gd name="T17" fmla="*/ 16 h 79"/>
                <a:gd name="T18" fmla="*/ 48 w 118"/>
                <a:gd name="T19" fmla="*/ 18 h 79"/>
                <a:gd name="T20" fmla="*/ 41 w 118"/>
                <a:gd name="T21" fmla="*/ 23 h 79"/>
                <a:gd name="T22" fmla="*/ 16 w 118"/>
                <a:gd name="T23" fmla="*/ 0 h 79"/>
                <a:gd name="T24" fmla="*/ 0 w 118"/>
                <a:gd name="T25" fmla="*/ 36 h 79"/>
                <a:gd name="T26" fmla="*/ 34 w 118"/>
                <a:gd name="T27" fmla="*/ 36 h 79"/>
                <a:gd name="T28" fmla="*/ 34 w 118"/>
                <a:gd name="T29" fmla="*/ 45 h 79"/>
                <a:gd name="T30" fmla="*/ 38 w 118"/>
                <a:gd name="T31" fmla="*/ 52 h 79"/>
                <a:gd name="T32" fmla="*/ 43 w 118"/>
                <a:gd name="T33" fmla="*/ 57 h 79"/>
                <a:gd name="T34" fmla="*/ 50 w 118"/>
                <a:gd name="T35" fmla="*/ 61 h 79"/>
                <a:gd name="T36" fmla="*/ 57 w 118"/>
                <a:gd name="T37" fmla="*/ 64 h 79"/>
                <a:gd name="T38" fmla="*/ 64 w 118"/>
                <a:gd name="T39" fmla="*/ 61 h 79"/>
                <a:gd name="T40" fmla="*/ 70 w 118"/>
                <a:gd name="T41" fmla="*/ 59 h 79"/>
                <a:gd name="T42" fmla="*/ 77 w 118"/>
                <a:gd name="T43" fmla="*/ 54 h 79"/>
                <a:gd name="T44" fmla="*/ 104 w 118"/>
                <a:gd name="T45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8" h="79">
                  <a:moveTo>
                    <a:pt x="104" y="79"/>
                  </a:moveTo>
                  <a:lnTo>
                    <a:pt x="118" y="41"/>
                  </a:lnTo>
                  <a:lnTo>
                    <a:pt x="82" y="38"/>
                  </a:lnTo>
                  <a:lnTo>
                    <a:pt x="82" y="32"/>
                  </a:lnTo>
                  <a:lnTo>
                    <a:pt x="79" y="25"/>
                  </a:lnTo>
                  <a:lnTo>
                    <a:pt x="75" y="20"/>
                  </a:lnTo>
                  <a:lnTo>
                    <a:pt x="68" y="16"/>
                  </a:lnTo>
                  <a:lnTo>
                    <a:pt x="61" y="16"/>
                  </a:lnTo>
                  <a:lnTo>
                    <a:pt x="54" y="16"/>
                  </a:lnTo>
                  <a:lnTo>
                    <a:pt x="48" y="18"/>
                  </a:lnTo>
                  <a:lnTo>
                    <a:pt x="41" y="23"/>
                  </a:lnTo>
                  <a:lnTo>
                    <a:pt x="16" y="0"/>
                  </a:lnTo>
                  <a:lnTo>
                    <a:pt x="0" y="36"/>
                  </a:lnTo>
                  <a:lnTo>
                    <a:pt x="34" y="36"/>
                  </a:lnTo>
                  <a:lnTo>
                    <a:pt x="34" y="45"/>
                  </a:lnTo>
                  <a:lnTo>
                    <a:pt x="38" y="52"/>
                  </a:lnTo>
                  <a:lnTo>
                    <a:pt x="43" y="57"/>
                  </a:lnTo>
                  <a:lnTo>
                    <a:pt x="50" y="61"/>
                  </a:lnTo>
                  <a:lnTo>
                    <a:pt x="57" y="64"/>
                  </a:lnTo>
                  <a:lnTo>
                    <a:pt x="64" y="61"/>
                  </a:lnTo>
                  <a:lnTo>
                    <a:pt x="70" y="59"/>
                  </a:lnTo>
                  <a:lnTo>
                    <a:pt x="77" y="54"/>
                  </a:lnTo>
                  <a:lnTo>
                    <a:pt x="104" y="79"/>
                  </a:lnTo>
                  <a:close/>
                </a:path>
              </a:pathLst>
            </a:custGeom>
            <a:solidFill>
              <a:srgbClr val="E491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27075359-6AB3-4848-9D12-1A914890B650}"/>
              </a:ext>
            </a:extLst>
          </p:cNvPr>
          <p:cNvGrpSpPr/>
          <p:nvPr/>
        </p:nvGrpSpPr>
        <p:grpSpPr>
          <a:xfrm>
            <a:off x="6876617" y="1986645"/>
            <a:ext cx="1041645" cy="1035489"/>
            <a:chOff x="2946400" y="2435225"/>
            <a:chExt cx="2417763" cy="2403475"/>
          </a:xfrm>
        </p:grpSpPr>
        <p:sp>
          <p:nvSpPr>
            <p:cNvPr id="129" name="Freeform 6">
              <a:extLst>
                <a:ext uri="{FF2B5EF4-FFF2-40B4-BE49-F238E27FC236}">
                  <a16:creationId xmlns:a16="http://schemas.microsoft.com/office/drawing/2014/main" id="{E483FCFB-8ACA-42C9-AC65-7315F4A0F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7150" y="2913063"/>
              <a:ext cx="227013" cy="303212"/>
            </a:xfrm>
            <a:custGeom>
              <a:avLst/>
              <a:gdLst>
                <a:gd name="T0" fmla="*/ 0 w 143"/>
                <a:gd name="T1" fmla="*/ 41 h 191"/>
                <a:gd name="T2" fmla="*/ 59 w 143"/>
                <a:gd name="T3" fmla="*/ 0 h 191"/>
                <a:gd name="T4" fmla="*/ 95 w 143"/>
                <a:gd name="T5" fmla="*/ 22 h 191"/>
                <a:gd name="T6" fmla="*/ 125 w 143"/>
                <a:gd name="T7" fmla="*/ 32 h 191"/>
                <a:gd name="T8" fmla="*/ 143 w 143"/>
                <a:gd name="T9" fmla="*/ 70 h 191"/>
                <a:gd name="T10" fmla="*/ 127 w 143"/>
                <a:gd name="T11" fmla="*/ 102 h 191"/>
                <a:gd name="T12" fmla="*/ 139 w 143"/>
                <a:gd name="T13" fmla="*/ 125 h 191"/>
                <a:gd name="T14" fmla="*/ 114 w 143"/>
                <a:gd name="T15" fmla="*/ 154 h 191"/>
                <a:gd name="T16" fmla="*/ 109 w 143"/>
                <a:gd name="T17" fmla="*/ 180 h 191"/>
                <a:gd name="T18" fmla="*/ 82 w 143"/>
                <a:gd name="T19" fmla="*/ 191 h 191"/>
                <a:gd name="T20" fmla="*/ 0 w 143"/>
                <a:gd name="T21" fmla="*/ 180 h 191"/>
                <a:gd name="T22" fmla="*/ 0 w 143"/>
                <a:gd name="T23" fmla="*/ 4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3" h="191">
                  <a:moveTo>
                    <a:pt x="0" y="41"/>
                  </a:moveTo>
                  <a:lnTo>
                    <a:pt x="59" y="0"/>
                  </a:lnTo>
                  <a:lnTo>
                    <a:pt x="95" y="22"/>
                  </a:lnTo>
                  <a:lnTo>
                    <a:pt x="125" y="32"/>
                  </a:lnTo>
                  <a:lnTo>
                    <a:pt x="143" y="70"/>
                  </a:lnTo>
                  <a:lnTo>
                    <a:pt x="127" y="102"/>
                  </a:lnTo>
                  <a:lnTo>
                    <a:pt x="139" y="125"/>
                  </a:lnTo>
                  <a:lnTo>
                    <a:pt x="114" y="154"/>
                  </a:lnTo>
                  <a:lnTo>
                    <a:pt x="109" y="180"/>
                  </a:lnTo>
                  <a:lnTo>
                    <a:pt x="82" y="191"/>
                  </a:lnTo>
                  <a:lnTo>
                    <a:pt x="0" y="180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E491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Freeform 7">
              <a:extLst>
                <a:ext uri="{FF2B5EF4-FFF2-40B4-BE49-F238E27FC236}">
                  <a16:creationId xmlns:a16="http://schemas.microsoft.com/office/drawing/2014/main" id="{CAAE1698-AFE2-4F5F-8E07-3DFC6E24B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400" y="2573338"/>
              <a:ext cx="227013" cy="303212"/>
            </a:xfrm>
            <a:custGeom>
              <a:avLst/>
              <a:gdLst>
                <a:gd name="T0" fmla="*/ 143 w 143"/>
                <a:gd name="T1" fmla="*/ 148 h 191"/>
                <a:gd name="T2" fmla="*/ 82 w 143"/>
                <a:gd name="T3" fmla="*/ 191 h 191"/>
                <a:gd name="T4" fmla="*/ 46 w 143"/>
                <a:gd name="T5" fmla="*/ 166 h 191"/>
                <a:gd name="T6" fmla="*/ 18 w 143"/>
                <a:gd name="T7" fmla="*/ 157 h 191"/>
                <a:gd name="T8" fmla="*/ 0 w 143"/>
                <a:gd name="T9" fmla="*/ 118 h 191"/>
                <a:gd name="T10" fmla="*/ 16 w 143"/>
                <a:gd name="T11" fmla="*/ 89 h 191"/>
                <a:gd name="T12" fmla="*/ 2 w 143"/>
                <a:gd name="T13" fmla="*/ 63 h 191"/>
                <a:gd name="T14" fmla="*/ 27 w 143"/>
                <a:gd name="T15" fmla="*/ 34 h 191"/>
                <a:gd name="T16" fmla="*/ 34 w 143"/>
                <a:gd name="T17" fmla="*/ 9 h 191"/>
                <a:gd name="T18" fmla="*/ 61 w 143"/>
                <a:gd name="T19" fmla="*/ 0 h 191"/>
                <a:gd name="T20" fmla="*/ 143 w 143"/>
                <a:gd name="T21" fmla="*/ 9 h 191"/>
                <a:gd name="T22" fmla="*/ 143 w 143"/>
                <a:gd name="T23" fmla="*/ 148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3" h="191">
                  <a:moveTo>
                    <a:pt x="143" y="148"/>
                  </a:moveTo>
                  <a:lnTo>
                    <a:pt x="82" y="191"/>
                  </a:lnTo>
                  <a:lnTo>
                    <a:pt x="46" y="166"/>
                  </a:lnTo>
                  <a:lnTo>
                    <a:pt x="18" y="157"/>
                  </a:lnTo>
                  <a:lnTo>
                    <a:pt x="0" y="118"/>
                  </a:lnTo>
                  <a:lnTo>
                    <a:pt x="16" y="89"/>
                  </a:lnTo>
                  <a:lnTo>
                    <a:pt x="2" y="63"/>
                  </a:lnTo>
                  <a:lnTo>
                    <a:pt x="27" y="34"/>
                  </a:lnTo>
                  <a:lnTo>
                    <a:pt x="34" y="9"/>
                  </a:lnTo>
                  <a:lnTo>
                    <a:pt x="61" y="0"/>
                  </a:lnTo>
                  <a:lnTo>
                    <a:pt x="143" y="9"/>
                  </a:lnTo>
                  <a:lnTo>
                    <a:pt x="143" y="148"/>
                  </a:lnTo>
                  <a:close/>
                </a:path>
              </a:pathLst>
            </a:custGeom>
            <a:solidFill>
              <a:srgbClr val="E491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Freeform 8">
              <a:extLst>
                <a:ext uri="{FF2B5EF4-FFF2-40B4-BE49-F238E27FC236}">
                  <a16:creationId xmlns:a16="http://schemas.microsoft.com/office/drawing/2014/main" id="{B796DA92-0664-472F-8526-0150697428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9113" y="2435225"/>
              <a:ext cx="2024063" cy="2403475"/>
            </a:xfrm>
            <a:custGeom>
              <a:avLst/>
              <a:gdLst>
                <a:gd name="T0" fmla="*/ 924 w 1275"/>
                <a:gd name="T1" fmla="*/ 524 h 1514"/>
                <a:gd name="T2" fmla="*/ 1010 w 1275"/>
                <a:gd name="T3" fmla="*/ 558 h 1514"/>
                <a:gd name="T4" fmla="*/ 1097 w 1275"/>
                <a:gd name="T5" fmla="*/ 572 h 1514"/>
                <a:gd name="T6" fmla="*/ 1165 w 1275"/>
                <a:gd name="T7" fmla="*/ 565 h 1514"/>
                <a:gd name="T8" fmla="*/ 1229 w 1275"/>
                <a:gd name="T9" fmla="*/ 549 h 1514"/>
                <a:gd name="T10" fmla="*/ 1275 w 1275"/>
                <a:gd name="T11" fmla="*/ 349 h 1514"/>
                <a:gd name="T12" fmla="*/ 1234 w 1275"/>
                <a:gd name="T13" fmla="*/ 369 h 1514"/>
                <a:gd name="T14" fmla="*/ 1184 w 1275"/>
                <a:gd name="T15" fmla="*/ 380 h 1514"/>
                <a:gd name="T16" fmla="*/ 1104 w 1275"/>
                <a:gd name="T17" fmla="*/ 378 h 1514"/>
                <a:gd name="T18" fmla="*/ 988 w 1275"/>
                <a:gd name="T19" fmla="*/ 326 h 1514"/>
                <a:gd name="T20" fmla="*/ 913 w 1275"/>
                <a:gd name="T21" fmla="*/ 226 h 1514"/>
                <a:gd name="T22" fmla="*/ 888 w 1275"/>
                <a:gd name="T23" fmla="*/ 166 h 1514"/>
                <a:gd name="T24" fmla="*/ 876 w 1275"/>
                <a:gd name="T25" fmla="*/ 153 h 1514"/>
                <a:gd name="T26" fmla="*/ 847 w 1275"/>
                <a:gd name="T27" fmla="*/ 244 h 1514"/>
                <a:gd name="T28" fmla="*/ 833 w 1275"/>
                <a:gd name="T29" fmla="*/ 239 h 1514"/>
                <a:gd name="T30" fmla="*/ 819 w 1275"/>
                <a:gd name="T31" fmla="*/ 237 h 1514"/>
                <a:gd name="T32" fmla="*/ 762 w 1275"/>
                <a:gd name="T33" fmla="*/ 323 h 1514"/>
                <a:gd name="T34" fmla="*/ 703 w 1275"/>
                <a:gd name="T35" fmla="*/ 412 h 1514"/>
                <a:gd name="T36" fmla="*/ 699 w 1275"/>
                <a:gd name="T37" fmla="*/ 301 h 1514"/>
                <a:gd name="T38" fmla="*/ 660 w 1275"/>
                <a:gd name="T39" fmla="*/ 171 h 1514"/>
                <a:gd name="T40" fmla="*/ 626 w 1275"/>
                <a:gd name="T41" fmla="*/ 21 h 1514"/>
                <a:gd name="T42" fmla="*/ 601 w 1275"/>
                <a:gd name="T43" fmla="*/ 12 h 1514"/>
                <a:gd name="T44" fmla="*/ 528 w 1275"/>
                <a:gd name="T45" fmla="*/ 3 h 1514"/>
                <a:gd name="T46" fmla="*/ 450 w 1275"/>
                <a:gd name="T47" fmla="*/ 0 h 1514"/>
                <a:gd name="T48" fmla="*/ 332 w 1275"/>
                <a:gd name="T49" fmla="*/ 7 h 1514"/>
                <a:gd name="T50" fmla="*/ 209 w 1275"/>
                <a:gd name="T51" fmla="*/ 39 h 1514"/>
                <a:gd name="T52" fmla="*/ 109 w 1275"/>
                <a:gd name="T53" fmla="*/ 94 h 1514"/>
                <a:gd name="T54" fmla="*/ 168 w 1275"/>
                <a:gd name="T55" fmla="*/ 226 h 1514"/>
                <a:gd name="T56" fmla="*/ 268 w 1275"/>
                <a:gd name="T57" fmla="*/ 196 h 1514"/>
                <a:gd name="T58" fmla="*/ 384 w 1275"/>
                <a:gd name="T59" fmla="*/ 187 h 1514"/>
                <a:gd name="T60" fmla="*/ 416 w 1275"/>
                <a:gd name="T61" fmla="*/ 187 h 1514"/>
                <a:gd name="T62" fmla="*/ 398 w 1275"/>
                <a:gd name="T63" fmla="*/ 226 h 1514"/>
                <a:gd name="T64" fmla="*/ 357 w 1275"/>
                <a:gd name="T65" fmla="*/ 289 h 1514"/>
                <a:gd name="T66" fmla="*/ 325 w 1275"/>
                <a:gd name="T67" fmla="*/ 358 h 1514"/>
                <a:gd name="T68" fmla="*/ 289 w 1275"/>
                <a:gd name="T69" fmla="*/ 487 h 1514"/>
                <a:gd name="T70" fmla="*/ 257 w 1275"/>
                <a:gd name="T71" fmla="*/ 603 h 1514"/>
                <a:gd name="T72" fmla="*/ 248 w 1275"/>
                <a:gd name="T73" fmla="*/ 715 h 1514"/>
                <a:gd name="T74" fmla="*/ 280 w 1275"/>
                <a:gd name="T75" fmla="*/ 790 h 1514"/>
                <a:gd name="T76" fmla="*/ 252 w 1275"/>
                <a:gd name="T77" fmla="*/ 897 h 1514"/>
                <a:gd name="T78" fmla="*/ 182 w 1275"/>
                <a:gd name="T79" fmla="*/ 1043 h 1514"/>
                <a:gd name="T80" fmla="*/ 61 w 1275"/>
                <a:gd name="T81" fmla="*/ 1211 h 1514"/>
                <a:gd name="T82" fmla="*/ 0 w 1275"/>
                <a:gd name="T83" fmla="*/ 1289 h 1514"/>
                <a:gd name="T84" fmla="*/ 327 w 1275"/>
                <a:gd name="T85" fmla="*/ 1421 h 1514"/>
                <a:gd name="T86" fmla="*/ 384 w 1275"/>
                <a:gd name="T87" fmla="*/ 1350 h 1514"/>
                <a:gd name="T88" fmla="*/ 471 w 1275"/>
                <a:gd name="T89" fmla="*/ 1209 h 1514"/>
                <a:gd name="T90" fmla="*/ 530 w 1275"/>
                <a:gd name="T91" fmla="*/ 1050 h 1514"/>
                <a:gd name="T92" fmla="*/ 560 w 1275"/>
                <a:gd name="T93" fmla="*/ 963 h 1514"/>
                <a:gd name="T94" fmla="*/ 594 w 1275"/>
                <a:gd name="T95" fmla="*/ 1018 h 1514"/>
                <a:gd name="T96" fmla="*/ 623 w 1275"/>
                <a:gd name="T97" fmla="*/ 1072 h 1514"/>
                <a:gd name="T98" fmla="*/ 671 w 1275"/>
                <a:gd name="T99" fmla="*/ 1214 h 1514"/>
                <a:gd name="T100" fmla="*/ 703 w 1275"/>
                <a:gd name="T101" fmla="*/ 1416 h 1514"/>
                <a:gd name="T102" fmla="*/ 714 w 1275"/>
                <a:gd name="T103" fmla="*/ 1514 h 1514"/>
                <a:gd name="T104" fmla="*/ 1038 w 1275"/>
                <a:gd name="T105" fmla="*/ 1375 h 1514"/>
                <a:gd name="T106" fmla="*/ 1015 w 1275"/>
                <a:gd name="T107" fmla="*/ 1280 h 1514"/>
                <a:gd name="T108" fmla="*/ 963 w 1275"/>
                <a:gd name="T109" fmla="*/ 1113 h 1514"/>
                <a:gd name="T110" fmla="*/ 897 w 1275"/>
                <a:gd name="T111" fmla="*/ 963 h 1514"/>
                <a:gd name="T112" fmla="*/ 826 w 1275"/>
                <a:gd name="T113" fmla="*/ 833 h 1514"/>
                <a:gd name="T114" fmla="*/ 765 w 1275"/>
                <a:gd name="T115" fmla="*/ 729 h 1514"/>
                <a:gd name="T116" fmla="*/ 808 w 1275"/>
                <a:gd name="T117" fmla="*/ 681 h 1514"/>
                <a:gd name="T118" fmla="*/ 835 w 1275"/>
                <a:gd name="T119" fmla="*/ 631 h 1514"/>
                <a:gd name="T120" fmla="*/ 858 w 1275"/>
                <a:gd name="T121" fmla="*/ 562 h 1514"/>
                <a:gd name="T122" fmla="*/ 874 w 1275"/>
                <a:gd name="T123" fmla="*/ 496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75" h="1514">
                  <a:moveTo>
                    <a:pt x="874" y="496"/>
                  </a:moveTo>
                  <a:lnTo>
                    <a:pt x="897" y="510"/>
                  </a:lnTo>
                  <a:lnTo>
                    <a:pt x="924" y="524"/>
                  </a:lnTo>
                  <a:lnTo>
                    <a:pt x="951" y="535"/>
                  </a:lnTo>
                  <a:lnTo>
                    <a:pt x="981" y="547"/>
                  </a:lnTo>
                  <a:lnTo>
                    <a:pt x="1010" y="558"/>
                  </a:lnTo>
                  <a:lnTo>
                    <a:pt x="1040" y="565"/>
                  </a:lnTo>
                  <a:lnTo>
                    <a:pt x="1070" y="569"/>
                  </a:lnTo>
                  <a:lnTo>
                    <a:pt x="1097" y="572"/>
                  </a:lnTo>
                  <a:lnTo>
                    <a:pt x="1120" y="572"/>
                  </a:lnTo>
                  <a:lnTo>
                    <a:pt x="1143" y="569"/>
                  </a:lnTo>
                  <a:lnTo>
                    <a:pt x="1165" y="565"/>
                  </a:lnTo>
                  <a:lnTo>
                    <a:pt x="1188" y="560"/>
                  </a:lnTo>
                  <a:lnTo>
                    <a:pt x="1209" y="556"/>
                  </a:lnTo>
                  <a:lnTo>
                    <a:pt x="1229" y="549"/>
                  </a:lnTo>
                  <a:lnTo>
                    <a:pt x="1250" y="540"/>
                  </a:lnTo>
                  <a:lnTo>
                    <a:pt x="1268" y="531"/>
                  </a:lnTo>
                  <a:lnTo>
                    <a:pt x="1275" y="349"/>
                  </a:lnTo>
                  <a:lnTo>
                    <a:pt x="1261" y="355"/>
                  </a:lnTo>
                  <a:lnTo>
                    <a:pt x="1247" y="362"/>
                  </a:lnTo>
                  <a:lnTo>
                    <a:pt x="1234" y="369"/>
                  </a:lnTo>
                  <a:lnTo>
                    <a:pt x="1218" y="374"/>
                  </a:lnTo>
                  <a:lnTo>
                    <a:pt x="1202" y="378"/>
                  </a:lnTo>
                  <a:lnTo>
                    <a:pt x="1184" y="380"/>
                  </a:lnTo>
                  <a:lnTo>
                    <a:pt x="1168" y="383"/>
                  </a:lnTo>
                  <a:lnTo>
                    <a:pt x="1149" y="383"/>
                  </a:lnTo>
                  <a:lnTo>
                    <a:pt x="1104" y="378"/>
                  </a:lnTo>
                  <a:lnTo>
                    <a:pt x="1063" y="367"/>
                  </a:lnTo>
                  <a:lnTo>
                    <a:pt x="1024" y="351"/>
                  </a:lnTo>
                  <a:lnTo>
                    <a:pt x="988" y="326"/>
                  </a:lnTo>
                  <a:lnTo>
                    <a:pt x="958" y="296"/>
                  </a:lnTo>
                  <a:lnTo>
                    <a:pt x="933" y="264"/>
                  </a:lnTo>
                  <a:lnTo>
                    <a:pt x="913" y="226"/>
                  </a:lnTo>
                  <a:lnTo>
                    <a:pt x="899" y="185"/>
                  </a:lnTo>
                  <a:lnTo>
                    <a:pt x="892" y="173"/>
                  </a:lnTo>
                  <a:lnTo>
                    <a:pt x="888" y="166"/>
                  </a:lnTo>
                  <a:lnTo>
                    <a:pt x="883" y="160"/>
                  </a:lnTo>
                  <a:lnTo>
                    <a:pt x="881" y="155"/>
                  </a:lnTo>
                  <a:lnTo>
                    <a:pt x="876" y="153"/>
                  </a:lnTo>
                  <a:lnTo>
                    <a:pt x="867" y="182"/>
                  </a:lnTo>
                  <a:lnTo>
                    <a:pt x="856" y="216"/>
                  </a:lnTo>
                  <a:lnTo>
                    <a:pt x="847" y="244"/>
                  </a:lnTo>
                  <a:lnTo>
                    <a:pt x="842" y="255"/>
                  </a:lnTo>
                  <a:lnTo>
                    <a:pt x="840" y="248"/>
                  </a:lnTo>
                  <a:lnTo>
                    <a:pt x="833" y="239"/>
                  </a:lnTo>
                  <a:lnTo>
                    <a:pt x="826" y="232"/>
                  </a:lnTo>
                  <a:lnTo>
                    <a:pt x="824" y="230"/>
                  </a:lnTo>
                  <a:lnTo>
                    <a:pt x="819" y="237"/>
                  </a:lnTo>
                  <a:lnTo>
                    <a:pt x="806" y="260"/>
                  </a:lnTo>
                  <a:lnTo>
                    <a:pt x="785" y="289"/>
                  </a:lnTo>
                  <a:lnTo>
                    <a:pt x="762" y="323"/>
                  </a:lnTo>
                  <a:lnTo>
                    <a:pt x="740" y="358"/>
                  </a:lnTo>
                  <a:lnTo>
                    <a:pt x="719" y="389"/>
                  </a:lnTo>
                  <a:lnTo>
                    <a:pt x="703" y="412"/>
                  </a:lnTo>
                  <a:lnTo>
                    <a:pt x="696" y="421"/>
                  </a:lnTo>
                  <a:lnTo>
                    <a:pt x="696" y="385"/>
                  </a:lnTo>
                  <a:lnTo>
                    <a:pt x="699" y="301"/>
                  </a:lnTo>
                  <a:lnTo>
                    <a:pt x="701" y="216"/>
                  </a:lnTo>
                  <a:lnTo>
                    <a:pt x="703" y="178"/>
                  </a:lnTo>
                  <a:lnTo>
                    <a:pt x="660" y="171"/>
                  </a:lnTo>
                  <a:lnTo>
                    <a:pt x="626" y="21"/>
                  </a:lnTo>
                  <a:lnTo>
                    <a:pt x="626" y="21"/>
                  </a:lnTo>
                  <a:lnTo>
                    <a:pt x="626" y="21"/>
                  </a:lnTo>
                  <a:lnTo>
                    <a:pt x="623" y="21"/>
                  </a:lnTo>
                  <a:lnTo>
                    <a:pt x="623" y="18"/>
                  </a:lnTo>
                  <a:lnTo>
                    <a:pt x="601" y="12"/>
                  </a:lnTo>
                  <a:lnTo>
                    <a:pt x="578" y="7"/>
                  </a:lnTo>
                  <a:lnTo>
                    <a:pt x="553" y="5"/>
                  </a:lnTo>
                  <a:lnTo>
                    <a:pt x="528" y="3"/>
                  </a:lnTo>
                  <a:lnTo>
                    <a:pt x="503" y="0"/>
                  </a:lnTo>
                  <a:lnTo>
                    <a:pt x="475" y="0"/>
                  </a:lnTo>
                  <a:lnTo>
                    <a:pt x="450" y="0"/>
                  </a:lnTo>
                  <a:lnTo>
                    <a:pt x="423" y="0"/>
                  </a:lnTo>
                  <a:lnTo>
                    <a:pt x="378" y="3"/>
                  </a:lnTo>
                  <a:lnTo>
                    <a:pt x="332" y="7"/>
                  </a:lnTo>
                  <a:lnTo>
                    <a:pt x="289" y="14"/>
                  </a:lnTo>
                  <a:lnTo>
                    <a:pt x="248" y="25"/>
                  </a:lnTo>
                  <a:lnTo>
                    <a:pt x="209" y="39"/>
                  </a:lnTo>
                  <a:lnTo>
                    <a:pt x="173" y="55"/>
                  </a:lnTo>
                  <a:lnTo>
                    <a:pt x="138" y="73"/>
                  </a:lnTo>
                  <a:lnTo>
                    <a:pt x="109" y="94"/>
                  </a:lnTo>
                  <a:lnTo>
                    <a:pt x="109" y="255"/>
                  </a:lnTo>
                  <a:lnTo>
                    <a:pt x="136" y="239"/>
                  </a:lnTo>
                  <a:lnTo>
                    <a:pt x="168" y="226"/>
                  </a:lnTo>
                  <a:lnTo>
                    <a:pt x="200" y="214"/>
                  </a:lnTo>
                  <a:lnTo>
                    <a:pt x="234" y="205"/>
                  </a:lnTo>
                  <a:lnTo>
                    <a:pt x="268" y="196"/>
                  </a:lnTo>
                  <a:lnTo>
                    <a:pt x="307" y="191"/>
                  </a:lnTo>
                  <a:lnTo>
                    <a:pt x="346" y="189"/>
                  </a:lnTo>
                  <a:lnTo>
                    <a:pt x="384" y="187"/>
                  </a:lnTo>
                  <a:lnTo>
                    <a:pt x="396" y="187"/>
                  </a:lnTo>
                  <a:lnTo>
                    <a:pt x="407" y="187"/>
                  </a:lnTo>
                  <a:lnTo>
                    <a:pt x="416" y="187"/>
                  </a:lnTo>
                  <a:lnTo>
                    <a:pt x="428" y="187"/>
                  </a:lnTo>
                  <a:lnTo>
                    <a:pt x="412" y="205"/>
                  </a:lnTo>
                  <a:lnTo>
                    <a:pt x="398" y="226"/>
                  </a:lnTo>
                  <a:lnTo>
                    <a:pt x="384" y="246"/>
                  </a:lnTo>
                  <a:lnTo>
                    <a:pt x="371" y="267"/>
                  </a:lnTo>
                  <a:lnTo>
                    <a:pt x="357" y="289"/>
                  </a:lnTo>
                  <a:lnTo>
                    <a:pt x="346" y="310"/>
                  </a:lnTo>
                  <a:lnTo>
                    <a:pt x="334" y="335"/>
                  </a:lnTo>
                  <a:lnTo>
                    <a:pt x="325" y="358"/>
                  </a:lnTo>
                  <a:lnTo>
                    <a:pt x="307" y="405"/>
                  </a:lnTo>
                  <a:lnTo>
                    <a:pt x="296" y="446"/>
                  </a:lnTo>
                  <a:lnTo>
                    <a:pt x="289" y="487"/>
                  </a:lnTo>
                  <a:lnTo>
                    <a:pt x="289" y="533"/>
                  </a:lnTo>
                  <a:lnTo>
                    <a:pt x="271" y="567"/>
                  </a:lnTo>
                  <a:lnTo>
                    <a:pt x="257" y="603"/>
                  </a:lnTo>
                  <a:lnTo>
                    <a:pt x="248" y="640"/>
                  </a:lnTo>
                  <a:lnTo>
                    <a:pt x="245" y="681"/>
                  </a:lnTo>
                  <a:lnTo>
                    <a:pt x="248" y="715"/>
                  </a:lnTo>
                  <a:lnTo>
                    <a:pt x="255" y="742"/>
                  </a:lnTo>
                  <a:lnTo>
                    <a:pt x="266" y="767"/>
                  </a:lnTo>
                  <a:lnTo>
                    <a:pt x="280" y="790"/>
                  </a:lnTo>
                  <a:lnTo>
                    <a:pt x="271" y="827"/>
                  </a:lnTo>
                  <a:lnTo>
                    <a:pt x="261" y="863"/>
                  </a:lnTo>
                  <a:lnTo>
                    <a:pt x="252" y="897"/>
                  </a:lnTo>
                  <a:lnTo>
                    <a:pt x="241" y="931"/>
                  </a:lnTo>
                  <a:lnTo>
                    <a:pt x="216" y="986"/>
                  </a:lnTo>
                  <a:lnTo>
                    <a:pt x="182" y="1043"/>
                  </a:lnTo>
                  <a:lnTo>
                    <a:pt x="141" y="1104"/>
                  </a:lnTo>
                  <a:lnTo>
                    <a:pt x="100" y="1161"/>
                  </a:lnTo>
                  <a:lnTo>
                    <a:pt x="61" y="1211"/>
                  </a:lnTo>
                  <a:lnTo>
                    <a:pt x="29" y="1252"/>
                  </a:lnTo>
                  <a:lnTo>
                    <a:pt x="9" y="1280"/>
                  </a:lnTo>
                  <a:lnTo>
                    <a:pt x="0" y="1289"/>
                  </a:lnTo>
                  <a:lnTo>
                    <a:pt x="387" y="1509"/>
                  </a:lnTo>
                  <a:lnTo>
                    <a:pt x="323" y="1425"/>
                  </a:lnTo>
                  <a:lnTo>
                    <a:pt x="327" y="1421"/>
                  </a:lnTo>
                  <a:lnTo>
                    <a:pt x="341" y="1405"/>
                  </a:lnTo>
                  <a:lnTo>
                    <a:pt x="359" y="1382"/>
                  </a:lnTo>
                  <a:lnTo>
                    <a:pt x="384" y="1350"/>
                  </a:lnTo>
                  <a:lnTo>
                    <a:pt x="412" y="1311"/>
                  </a:lnTo>
                  <a:lnTo>
                    <a:pt x="441" y="1264"/>
                  </a:lnTo>
                  <a:lnTo>
                    <a:pt x="471" y="1209"/>
                  </a:lnTo>
                  <a:lnTo>
                    <a:pt x="498" y="1150"/>
                  </a:lnTo>
                  <a:lnTo>
                    <a:pt x="516" y="1102"/>
                  </a:lnTo>
                  <a:lnTo>
                    <a:pt x="530" y="1050"/>
                  </a:lnTo>
                  <a:lnTo>
                    <a:pt x="541" y="997"/>
                  </a:lnTo>
                  <a:lnTo>
                    <a:pt x="548" y="945"/>
                  </a:lnTo>
                  <a:lnTo>
                    <a:pt x="560" y="963"/>
                  </a:lnTo>
                  <a:lnTo>
                    <a:pt x="571" y="981"/>
                  </a:lnTo>
                  <a:lnTo>
                    <a:pt x="582" y="1000"/>
                  </a:lnTo>
                  <a:lnTo>
                    <a:pt x="594" y="1018"/>
                  </a:lnTo>
                  <a:lnTo>
                    <a:pt x="605" y="1036"/>
                  </a:lnTo>
                  <a:lnTo>
                    <a:pt x="614" y="1054"/>
                  </a:lnTo>
                  <a:lnTo>
                    <a:pt x="623" y="1072"/>
                  </a:lnTo>
                  <a:lnTo>
                    <a:pt x="633" y="1091"/>
                  </a:lnTo>
                  <a:lnTo>
                    <a:pt x="653" y="1148"/>
                  </a:lnTo>
                  <a:lnTo>
                    <a:pt x="671" y="1214"/>
                  </a:lnTo>
                  <a:lnTo>
                    <a:pt x="685" y="1284"/>
                  </a:lnTo>
                  <a:lnTo>
                    <a:pt x="696" y="1352"/>
                  </a:lnTo>
                  <a:lnTo>
                    <a:pt x="703" y="1416"/>
                  </a:lnTo>
                  <a:lnTo>
                    <a:pt x="710" y="1466"/>
                  </a:lnTo>
                  <a:lnTo>
                    <a:pt x="714" y="1500"/>
                  </a:lnTo>
                  <a:lnTo>
                    <a:pt x="714" y="1514"/>
                  </a:lnTo>
                  <a:lnTo>
                    <a:pt x="1145" y="1396"/>
                  </a:lnTo>
                  <a:lnTo>
                    <a:pt x="1040" y="1382"/>
                  </a:lnTo>
                  <a:lnTo>
                    <a:pt x="1038" y="1375"/>
                  </a:lnTo>
                  <a:lnTo>
                    <a:pt x="1033" y="1355"/>
                  </a:lnTo>
                  <a:lnTo>
                    <a:pt x="1026" y="1321"/>
                  </a:lnTo>
                  <a:lnTo>
                    <a:pt x="1015" y="1280"/>
                  </a:lnTo>
                  <a:lnTo>
                    <a:pt x="999" y="1229"/>
                  </a:lnTo>
                  <a:lnTo>
                    <a:pt x="983" y="1173"/>
                  </a:lnTo>
                  <a:lnTo>
                    <a:pt x="963" y="1113"/>
                  </a:lnTo>
                  <a:lnTo>
                    <a:pt x="938" y="1052"/>
                  </a:lnTo>
                  <a:lnTo>
                    <a:pt x="919" y="1009"/>
                  </a:lnTo>
                  <a:lnTo>
                    <a:pt x="897" y="963"/>
                  </a:lnTo>
                  <a:lnTo>
                    <a:pt x="874" y="918"/>
                  </a:lnTo>
                  <a:lnTo>
                    <a:pt x="851" y="874"/>
                  </a:lnTo>
                  <a:lnTo>
                    <a:pt x="826" y="833"/>
                  </a:lnTo>
                  <a:lnTo>
                    <a:pt x="803" y="795"/>
                  </a:lnTo>
                  <a:lnTo>
                    <a:pt x="783" y="758"/>
                  </a:lnTo>
                  <a:lnTo>
                    <a:pt x="765" y="729"/>
                  </a:lnTo>
                  <a:lnTo>
                    <a:pt x="781" y="710"/>
                  </a:lnTo>
                  <a:lnTo>
                    <a:pt x="796" y="695"/>
                  </a:lnTo>
                  <a:lnTo>
                    <a:pt x="808" y="681"/>
                  </a:lnTo>
                  <a:lnTo>
                    <a:pt x="817" y="665"/>
                  </a:lnTo>
                  <a:lnTo>
                    <a:pt x="826" y="649"/>
                  </a:lnTo>
                  <a:lnTo>
                    <a:pt x="835" y="631"/>
                  </a:lnTo>
                  <a:lnTo>
                    <a:pt x="842" y="608"/>
                  </a:lnTo>
                  <a:lnTo>
                    <a:pt x="853" y="581"/>
                  </a:lnTo>
                  <a:lnTo>
                    <a:pt x="858" y="562"/>
                  </a:lnTo>
                  <a:lnTo>
                    <a:pt x="865" y="537"/>
                  </a:lnTo>
                  <a:lnTo>
                    <a:pt x="869" y="515"/>
                  </a:lnTo>
                  <a:lnTo>
                    <a:pt x="874" y="496"/>
                  </a:lnTo>
                  <a:close/>
                </a:path>
              </a:pathLst>
            </a:custGeom>
            <a:solidFill>
              <a:srgbClr val="E491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Freeform 9">
              <a:extLst>
                <a:ext uri="{FF2B5EF4-FFF2-40B4-BE49-F238E27FC236}">
                  <a16:creationId xmlns:a16="http://schemas.microsoft.com/office/drawing/2014/main" id="{F87B0709-FB86-4A0E-B232-3F4A88298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7350" y="2613025"/>
              <a:ext cx="187325" cy="125412"/>
            </a:xfrm>
            <a:custGeom>
              <a:avLst/>
              <a:gdLst>
                <a:gd name="T0" fmla="*/ 104 w 118"/>
                <a:gd name="T1" fmla="*/ 79 h 79"/>
                <a:gd name="T2" fmla="*/ 118 w 118"/>
                <a:gd name="T3" fmla="*/ 41 h 79"/>
                <a:gd name="T4" fmla="*/ 82 w 118"/>
                <a:gd name="T5" fmla="*/ 38 h 79"/>
                <a:gd name="T6" fmla="*/ 82 w 118"/>
                <a:gd name="T7" fmla="*/ 32 h 79"/>
                <a:gd name="T8" fmla="*/ 79 w 118"/>
                <a:gd name="T9" fmla="*/ 25 h 79"/>
                <a:gd name="T10" fmla="*/ 75 w 118"/>
                <a:gd name="T11" fmla="*/ 20 h 79"/>
                <a:gd name="T12" fmla="*/ 68 w 118"/>
                <a:gd name="T13" fmla="*/ 16 h 79"/>
                <a:gd name="T14" fmla="*/ 61 w 118"/>
                <a:gd name="T15" fmla="*/ 16 h 79"/>
                <a:gd name="T16" fmla="*/ 54 w 118"/>
                <a:gd name="T17" fmla="*/ 16 h 79"/>
                <a:gd name="T18" fmla="*/ 48 w 118"/>
                <a:gd name="T19" fmla="*/ 18 h 79"/>
                <a:gd name="T20" fmla="*/ 41 w 118"/>
                <a:gd name="T21" fmla="*/ 23 h 79"/>
                <a:gd name="T22" fmla="*/ 16 w 118"/>
                <a:gd name="T23" fmla="*/ 0 h 79"/>
                <a:gd name="T24" fmla="*/ 0 w 118"/>
                <a:gd name="T25" fmla="*/ 36 h 79"/>
                <a:gd name="T26" fmla="*/ 34 w 118"/>
                <a:gd name="T27" fmla="*/ 36 h 79"/>
                <a:gd name="T28" fmla="*/ 34 w 118"/>
                <a:gd name="T29" fmla="*/ 45 h 79"/>
                <a:gd name="T30" fmla="*/ 38 w 118"/>
                <a:gd name="T31" fmla="*/ 52 h 79"/>
                <a:gd name="T32" fmla="*/ 43 w 118"/>
                <a:gd name="T33" fmla="*/ 57 h 79"/>
                <a:gd name="T34" fmla="*/ 50 w 118"/>
                <a:gd name="T35" fmla="*/ 61 h 79"/>
                <a:gd name="T36" fmla="*/ 57 w 118"/>
                <a:gd name="T37" fmla="*/ 64 h 79"/>
                <a:gd name="T38" fmla="*/ 64 w 118"/>
                <a:gd name="T39" fmla="*/ 61 h 79"/>
                <a:gd name="T40" fmla="*/ 70 w 118"/>
                <a:gd name="T41" fmla="*/ 59 h 79"/>
                <a:gd name="T42" fmla="*/ 77 w 118"/>
                <a:gd name="T43" fmla="*/ 54 h 79"/>
                <a:gd name="T44" fmla="*/ 104 w 118"/>
                <a:gd name="T45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8" h="79">
                  <a:moveTo>
                    <a:pt x="104" y="79"/>
                  </a:moveTo>
                  <a:lnTo>
                    <a:pt x="118" y="41"/>
                  </a:lnTo>
                  <a:lnTo>
                    <a:pt x="82" y="38"/>
                  </a:lnTo>
                  <a:lnTo>
                    <a:pt x="82" y="32"/>
                  </a:lnTo>
                  <a:lnTo>
                    <a:pt x="79" y="25"/>
                  </a:lnTo>
                  <a:lnTo>
                    <a:pt x="75" y="20"/>
                  </a:lnTo>
                  <a:lnTo>
                    <a:pt x="68" y="16"/>
                  </a:lnTo>
                  <a:lnTo>
                    <a:pt x="61" y="16"/>
                  </a:lnTo>
                  <a:lnTo>
                    <a:pt x="54" y="16"/>
                  </a:lnTo>
                  <a:lnTo>
                    <a:pt x="48" y="18"/>
                  </a:lnTo>
                  <a:lnTo>
                    <a:pt x="41" y="23"/>
                  </a:lnTo>
                  <a:lnTo>
                    <a:pt x="16" y="0"/>
                  </a:lnTo>
                  <a:lnTo>
                    <a:pt x="0" y="36"/>
                  </a:lnTo>
                  <a:lnTo>
                    <a:pt x="34" y="36"/>
                  </a:lnTo>
                  <a:lnTo>
                    <a:pt x="34" y="45"/>
                  </a:lnTo>
                  <a:lnTo>
                    <a:pt x="38" y="52"/>
                  </a:lnTo>
                  <a:lnTo>
                    <a:pt x="43" y="57"/>
                  </a:lnTo>
                  <a:lnTo>
                    <a:pt x="50" y="61"/>
                  </a:lnTo>
                  <a:lnTo>
                    <a:pt x="57" y="64"/>
                  </a:lnTo>
                  <a:lnTo>
                    <a:pt x="64" y="61"/>
                  </a:lnTo>
                  <a:lnTo>
                    <a:pt x="70" y="59"/>
                  </a:lnTo>
                  <a:lnTo>
                    <a:pt x="77" y="54"/>
                  </a:lnTo>
                  <a:lnTo>
                    <a:pt x="104" y="79"/>
                  </a:lnTo>
                  <a:close/>
                </a:path>
              </a:pathLst>
            </a:custGeom>
            <a:solidFill>
              <a:srgbClr val="E491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4" name="그래픽 3" descr="채우기 없는 활짝 웃는 얼굴">
            <a:extLst>
              <a:ext uri="{FF2B5EF4-FFF2-40B4-BE49-F238E27FC236}">
                <a16:creationId xmlns:a16="http://schemas.microsoft.com/office/drawing/2014/main" id="{184E87D5-AAE0-4B8B-889F-000DA1AA1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3074" y="1691581"/>
            <a:ext cx="421864" cy="421864"/>
          </a:xfrm>
          <a:prstGeom prst="rect">
            <a:avLst/>
          </a:prstGeom>
        </p:spPr>
      </p:pic>
      <p:pic>
        <p:nvPicPr>
          <p:cNvPr id="6" name="그래픽 5" descr="채우기 없는 윙크하는 얼굴">
            <a:extLst>
              <a:ext uri="{FF2B5EF4-FFF2-40B4-BE49-F238E27FC236}">
                <a16:creationId xmlns:a16="http://schemas.microsoft.com/office/drawing/2014/main" id="{DBF29A21-0154-40EF-9806-37AB7314CE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17111" y="1710334"/>
            <a:ext cx="421864" cy="421864"/>
          </a:xfrm>
          <a:prstGeom prst="rect">
            <a:avLst/>
          </a:prstGeom>
        </p:spPr>
      </p:pic>
      <p:pic>
        <p:nvPicPr>
          <p:cNvPr id="8" name="그래픽 7" descr="채우기 없는 웃는 얼굴">
            <a:extLst>
              <a:ext uri="{FF2B5EF4-FFF2-40B4-BE49-F238E27FC236}">
                <a16:creationId xmlns:a16="http://schemas.microsoft.com/office/drawing/2014/main" id="{F01FD1D1-F6B3-4E45-A788-F520F2029A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71987" y="1692415"/>
            <a:ext cx="421864" cy="421864"/>
          </a:xfrm>
          <a:prstGeom prst="rect">
            <a:avLst/>
          </a:prstGeom>
        </p:spPr>
      </p:pic>
      <p:pic>
        <p:nvPicPr>
          <p:cNvPr id="12" name="그래픽 11" descr="채우기 없는 보통 얼굴">
            <a:extLst>
              <a:ext uri="{FF2B5EF4-FFF2-40B4-BE49-F238E27FC236}">
                <a16:creationId xmlns:a16="http://schemas.microsoft.com/office/drawing/2014/main" id="{A7885343-D178-4134-929C-ACBF04C549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12341" y="1654215"/>
            <a:ext cx="421864" cy="421864"/>
          </a:xfrm>
          <a:prstGeom prst="rect">
            <a:avLst/>
          </a:prstGeom>
        </p:spPr>
      </p:pic>
      <p:pic>
        <p:nvPicPr>
          <p:cNvPr id="14" name="그래픽 13" descr="채우기 없는 혼란스러운 얼굴">
            <a:extLst>
              <a:ext uri="{FF2B5EF4-FFF2-40B4-BE49-F238E27FC236}">
                <a16:creationId xmlns:a16="http://schemas.microsoft.com/office/drawing/2014/main" id="{DF013D57-D8F8-4A62-B860-E2FD4AE8F2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03064" y="1668398"/>
            <a:ext cx="421864" cy="4218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48205A4-7685-449F-9048-AB36131A6C1C}"/>
              </a:ext>
            </a:extLst>
          </p:cNvPr>
          <p:cNvSpPr txBox="1"/>
          <p:nvPr/>
        </p:nvSpPr>
        <p:spPr>
          <a:xfrm>
            <a:off x="8538712" y="1483732"/>
            <a:ext cx="261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49173"/>
                </a:solidFill>
              </a:rPr>
              <a:t>?</a:t>
            </a:r>
            <a:endParaRPr lang="ko-KR" altLang="en-US" dirty="0">
              <a:solidFill>
                <a:srgbClr val="E49173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3351438A-BC5B-47AA-A355-E4EC1384CA6D}"/>
              </a:ext>
            </a:extLst>
          </p:cNvPr>
          <p:cNvSpPr txBox="1"/>
          <p:nvPr/>
        </p:nvSpPr>
        <p:spPr>
          <a:xfrm>
            <a:off x="9788222" y="1468291"/>
            <a:ext cx="261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49173"/>
                </a:solidFill>
              </a:rPr>
              <a:t>?</a:t>
            </a:r>
            <a:endParaRPr lang="ko-KR" altLang="en-US" dirty="0">
              <a:solidFill>
                <a:srgbClr val="E49173"/>
              </a:solidFill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24803EF7-AD32-4651-A5FA-875173FD7C5E}"/>
              </a:ext>
            </a:extLst>
          </p:cNvPr>
          <p:cNvSpPr/>
          <p:nvPr/>
        </p:nvSpPr>
        <p:spPr>
          <a:xfrm>
            <a:off x="1663726" y="4016275"/>
            <a:ext cx="882789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얼굴표정만으로 사람의 감정을 이해하는 것은 </a:t>
            </a:r>
            <a:r>
              <a:rPr lang="ko-KR" altLang="en-US" sz="16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한계가 있음</a:t>
            </a:r>
            <a:r>
              <a:rPr lang="en-US" altLang="ko-KR" sz="16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0">
              <a:defRPr/>
            </a:pPr>
            <a:endParaRPr lang="en-US" altLang="ko-KR" sz="16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defRPr/>
            </a:pPr>
            <a:endParaRPr lang="en-US" altLang="ko-KR" sz="16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defRPr/>
            </a:pP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다양한 생체신호의 데이터 값을 종합하여 감정 분류 및 인식의 </a:t>
            </a:r>
            <a:r>
              <a:rPr lang="ko-KR" altLang="en-US" sz="16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정확도를 향상 시킬 수 있음</a:t>
            </a:r>
            <a:endParaRPr lang="en-US" altLang="ko-KR" sz="16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E491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defRPr/>
            </a:pPr>
            <a:endParaRPr lang="en-US" altLang="ko-KR" sz="16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defRPr/>
            </a:pPr>
            <a:endParaRPr lang="en-US" altLang="ko-KR" sz="16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defRPr/>
            </a:pPr>
            <a:r>
              <a:rPr lang="en-US" altLang="ko-KR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IOT, </a:t>
            </a: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자폐증이나 우울증의 원격진료 등 </a:t>
            </a:r>
            <a:r>
              <a:rPr lang="ko-KR" altLang="en-US" sz="16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다양한 분야에 활용 가능</a:t>
            </a:r>
            <a:endParaRPr lang="en-US" altLang="ko-KR" sz="16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E491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55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6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75771" y="423706"/>
            <a:ext cx="6226628" cy="584775"/>
            <a:chOff x="275771" y="423706"/>
            <a:chExt cx="6226628" cy="584775"/>
          </a:xfrm>
        </p:grpSpPr>
        <p:cxnSp>
          <p:nvCxnSpPr>
            <p:cNvPr id="2" name="직선 연결선 1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275771" y="423706"/>
              <a:ext cx="239520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2. </a:t>
              </a:r>
              <a:r>
                <a:rPr kumimoji="0" lang="ko-KR" altLang="en-US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연구 주제</a:t>
              </a: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336102" y="4743660"/>
            <a:ext cx="1151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“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다양한 상황에서 추출한 감정정보와 생체정보 간의 관계 모델 개발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”</a:t>
            </a:r>
          </a:p>
        </p:txBody>
      </p:sp>
      <p:pic>
        <p:nvPicPr>
          <p:cNvPr id="1026" name="Picture 2" descr="emotion face에 대한 이미지 검색결과">
            <a:extLst>
              <a:ext uri="{FF2B5EF4-FFF2-40B4-BE49-F238E27FC236}">
                <a16:creationId xmlns:a16="http://schemas.microsoft.com/office/drawing/2014/main" id="{DA2DB45C-B6AF-46DF-839A-EB59D6F98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454" y="2168333"/>
            <a:ext cx="1303783" cy="140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데이터 아이콘에 대한 이미지 검색결과">
            <a:extLst>
              <a:ext uri="{FF2B5EF4-FFF2-40B4-BE49-F238E27FC236}">
                <a16:creationId xmlns:a16="http://schemas.microsoft.com/office/drawing/2014/main" id="{E5A3E69D-C0BD-4157-9A75-3A9A5FCD8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3298" y="1503706"/>
            <a:ext cx="2552466" cy="255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래픽 16" descr="조금 굽은 화살표">
            <a:extLst>
              <a:ext uri="{FF2B5EF4-FFF2-40B4-BE49-F238E27FC236}">
                <a16:creationId xmlns:a16="http://schemas.microsoft.com/office/drawing/2014/main" id="{D5F6C6D6-5D5F-4432-9518-CEF357F8E1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20927" y="2364330"/>
            <a:ext cx="914400" cy="914400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E95C8F3-2789-4B3E-8309-77EC90C2590D}"/>
              </a:ext>
            </a:extLst>
          </p:cNvPr>
          <p:cNvSpPr/>
          <p:nvPr/>
        </p:nvSpPr>
        <p:spPr>
          <a:xfrm>
            <a:off x="1278924" y="1395350"/>
            <a:ext cx="6197600" cy="2971800"/>
          </a:xfrm>
          <a:prstGeom prst="roundRect">
            <a:avLst/>
          </a:prstGeom>
          <a:noFill/>
          <a:ln w="412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724F10A-2F67-4BE6-BE4A-E5F34D6E733A}"/>
              </a:ext>
            </a:extLst>
          </p:cNvPr>
          <p:cNvSpPr/>
          <p:nvPr/>
        </p:nvSpPr>
        <p:spPr>
          <a:xfrm>
            <a:off x="336102" y="5380814"/>
            <a:ext cx="115197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개발된 모델을 통해 사람의 감정을 분석하면  더 신뢰성 있는</a:t>
            </a:r>
            <a:endParaRPr lang="en-US" altLang="ko-KR" sz="28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감정데이터를 추출 할 수 있음</a:t>
            </a:r>
            <a:endParaRPr kumimoji="0" lang="en-US" altLang="ko-KR" sz="28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CAAE147-5195-4041-BA57-01B1A5A941D9}"/>
              </a:ext>
            </a:extLst>
          </p:cNvPr>
          <p:cNvGrpSpPr/>
          <p:nvPr/>
        </p:nvGrpSpPr>
        <p:grpSpPr>
          <a:xfrm>
            <a:off x="3560624" y="2242317"/>
            <a:ext cx="3564668" cy="1267508"/>
            <a:chOff x="3436439" y="2242317"/>
            <a:chExt cx="3564668" cy="126750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6AD44DC-298D-4692-B768-4C7060744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36439" y="2242317"/>
              <a:ext cx="1144683" cy="1252965"/>
            </a:xfrm>
            <a:prstGeom prst="rect">
              <a:avLst/>
            </a:prstGeom>
            <a:ln w="38100">
              <a:solidFill>
                <a:srgbClr val="FCB55D"/>
              </a:solidFill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83AE5F7-C306-44A5-8EF4-3A8994149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19093" y="2256859"/>
              <a:ext cx="1070459" cy="1252966"/>
            </a:xfrm>
            <a:prstGeom prst="rect">
              <a:avLst/>
            </a:prstGeom>
            <a:ln w="38100">
              <a:solidFill>
                <a:srgbClr val="FCB55D"/>
              </a:solidFill>
            </a:ln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7235E4E-42A7-49EE-8034-DC2BAED63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30648" y="2256859"/>
              <a:ext cx="1070459" cy="1238422"/>
            </a:xfrm>
            <a:prstGeom prst="rect">
              <a:avLst/>
            </a:prstGeom>
            <a:ln w="38100">
              <a:solidFill>
                <a:srgbClr val="FCB55D"/>
              </a:solidFill>
            </a:ln>
          </p:spPr>
        </p:pic>
      </p:grpSp>
      <p:sp>
        <p:nvSpPr>
          <p:cNvPr id="9" name="십자형 8">
            <a:extLst>
              <a:ext uri="{FF2B5EF4-FFF2-40B4-BE49-F238E27FC236}">
                <a16:creationId xmlns:a16="http://schemas.microsoft.com/office/drawing/2014/main" id="{FD7BC366-4E26-434B-8E08-D12B69D197FE}"/>
              </a:ext>
            </a:extLst>
          </p:cNvPr>
          <p:cNvSpPr/>
          <p:nvPr/>
        </p:nvSpPr>
        <p:spPr>
          <a:xfrm>
            <a:off x="3044938" y="2779939"/>
            <a:ext cx="323772" cy="313658"/>
          </a:xfrm>
          <a:prstGeom prst="plus">
            <a:avLst>
              <a:gd name="adj" fmla="val 37438"/>
            </a:avLst>
          </a:prstGeom>
          <a:solidFill>
            <a:srgbClr val="FCB55D"/>
          </a:solidFill>
          <a:ln>
            <a:solidFill>
              <a:srgbClr val="FCB5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313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75771" y="423706"/>
            <a:ext cx="6226628" cy="584775"/>
            <a:chOff x="275771" y="423706"/>
            <a:chExt cx="6226628" cy="584775"/>
          </a:xfrm>
        </p:grpSpPr>
        <p:cxnSp>
          <p:nvCxnSpPr>
            <p:cNvPr id="2" name="직선 연결선 1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275771" y="423706"/>
              <a:ext cx="239520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3. </a:t>
              </a:r>
              <a:r>
                <a:rPr kumimoji="0" lang="ko-KR" altLang="en-US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기반 기술</a:t>
              </a:r>
              <a:endParaRPr kumimoji="0" lang="en-US" altLang="ko-KR" sz="32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854575" y="1566242"/>
            <a:ext cx="11519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얼굴표정에서  감정데이터 추출기법 </a:t>
            </a:r>
            <a:endParaRPr kumimoji="0" lang="en-US" altLang="ko-KR" sz="2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645654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34F852-AECD-4658-A83C-CBBFE69FBF6F}"/>
              </a:ext>
            </a:extLst>
          </p:cNvPr>
          <p:cNvSpPr/>
          <p:nvPr/>
        </p:nvSpPr>
        <p:spPr>
          <a:xfrm>
            <a:off x="855118" y="2468808"/>
            <a:ext cx="11519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바이오 센서를 이용한 생체 데이터 </a:t>
            </a:r>
            <a:r>
              <a:rPr lang="ko-KR" altLang="en-US" sz="2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추출기법</a:t>
            </a:r>
            <a:endParaRPr kumimoji="0" lang="en-US" altLang="ko-KR" sz="2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645654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6849A65-0230-4C83-9F98-3D2D6918E5C4}"/>
              </a:ext>
            </a:extLst>
          </p:cNvPr>
          <p:cNvSpPr/>
          <p:nvPr/>
        </p:nvSpPr>
        <p:spPr>
          <a:xfrm>
            <a:off x="854575" y="3376565"/>
            <a:ext cx="11519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3.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데이터 마이닝을 활용한 감정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생체 데이터 간 연관성 </a:t>
            </a:r>
            <a:r>
              <a:rPr lang="ko-KR" altLang="en-US" sz="2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분석기법</a:t>
            </a:r>
            <a:endParaRPr kumimoji="0" lang="en-US" altLang="ko-KR" sz="2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645654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026" name="Picture 2" descr="deeplearningì ëí ì´ë¯¸ì§ ê²ìê²°ê³¼">
            <a:extLst>
              <a:ext uri="{FF2B5EF4-FFF2-40B4-BE49-F238E27FC236}">
                <a16:creationId xmlns:a16="http://schemas.microsoft.com/office/drawing/2014/main" id="{3402DB52-A309-4113-89BE-700B39E33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041" y="4176074"/>
            <a:ext cx="2658963" cy="235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67E2774-8A14-4045-AA29-E6E7DCED6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8237" y="4176074"/>
            <a:ext cx="2295525" cy="2391910"/>
          </a:xfrm>
          <a:prstGeom prst="rect">
            <a:avLst/>
          </a:prstGeom>
        </p:spPr>
      </p:pic>
      <p:pic>
        <p:nvPicPr>
          <p:cNvPr id="1028" name="Picture 4" descr="ë°ì´í°ë§ì´ëì ëí ì´ë¯¸ì§ ê²ìê²°ê³¼">
            <a:extLst>
              <a:ext uri="{FF2B5EF4-FFF2-40B4-BE49-F238E27FC236}">
                <a16:creationId xmlns:a16="http://schemas.microsoft.com/office/drawing/2014/main" id="{71453C91-2B02-4FFC-92C7-D358DE23F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995" y="4176074"/>
            <a:ext cx="2479298" cy="230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90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75771" y="423706"/>
            <a:ext cx="6226628" cy="584775"/>
            <a:chOff x="275771" y="423706"/>
            <a:chExt cx="6226628" cy="584775"/>
          </a:xfrm>
        </p:grpSpPr>
        <p:cxnSp>
          <p:nvCxnSpPr>
            <p:cNvPr id="2" name="직선 연결선 1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275771" y="423706"/>
              <a:ext cx="32159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4. </a:t>
              </a:r>
              <a:r>
                <a:rPr kumimoji="0" lang="ko-KR" altLang="en-US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관련 기술동향</a:t>
              </a:r>
              <a:endParaRPr kumimoji="0" lang="en-US" altLang="ko-KR" sz="32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0D2CE5-72DC-425C-9EE5-4EB0513C354F}"/>
              </a:ext>
            </a:extLst>
          </p:cNvPr>
          <p:cNvSpPr/>
          <p:nvPr/>
        </p:nvSpPr>
        <p:spPr>
          <a:xfrm>
            <a:off x="854575" y="1574631"/>
            <a:ext cx="11519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1. </a:t>
            </a:r>
            <a:r>
              <a:rPr lang="ko-KR" altLang="en-US" sz="2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얼굴표정 감정인식</a:t>
            </a:r>
            <a:endParaRPr lang="en-US" altLang="ko-KR" sz="2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E49173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498240-B1FC-4F1B-BF5A-D26930CD5517}"/>
              </a:ext>
            </a:extLst>
          </p:cNvPr>
          <p:cNvSpPr/>
          <p:nvPr/>
        </p:nvSpPr>
        <p:spPr>
          <a:xfrm>
            <a:off x="1190172" y="2272384"/>
            <a:ext cx="10087428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안면 근육들의 활동에 따라 눈썹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눈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입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뺨이 움직임 등 관찰 가능한 동작을 단위로 삼아 이미지나 비디오에서 이들 동작 단위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(Action Unit)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추출해 내고 이들을 조합으로 감정 상태를 예측해 판단</a:t>
            </a:r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Google, MS, </a:t>
            </a:r>
            <a:r>
              <a:rPr lang="en-US" altLang="ko-KR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Naver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등 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개발을 진행 중인 기업에서는 감정인식 서비스를 개발 </a:t>
            </a:r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사진에 찍힌 사람의 감정 인식률은  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90%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 한계</a:t>
            </a:r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현재 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감정인식 수준은 사람의 눈을 보고 기쁨과 놀라움을 금방 인식하지만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2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세대 인공지능을 따라가지 못함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877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75771" y="423706"/>
            <a:ext cx="6226628" cy="584775"/>
            <a:chOff x="275771" y="423706"/>
            <a:chExt cx="6226628" cy="584775"/>
          </a:xfrm>
        </p:grpSpPr>
        <p:cxnSp>
          <p:nvCxnSpPr>
            <p:cNvPr id="2" name="직선 연결선 1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275771" y="423706"/>
              <a:ext cx="32159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4. </a:t>
              </a:r>
              <a:r>
                <a:rPr kumimoji="0" lang="ko-KR" altLang="en-US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관련 기술동향</a:t>
              </a:r>
              <a:endParaRPr kumimoji="0" lang="en-US" altLang="ko-KR" sz="32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78BE7CE3-C98E-422D-916F-A07B863E16FB}"/>
              </a:ext>
            </a:extLst>
          </p:cNvPr>
          <p:cNvSpPr/>
          <p:nvPr/>
        </p:nvSpPr>
        <p:spPr>
          <a:xfrm>
            <a:off x="854575" y="1566242"/>
            <a:ext cx="10423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바이오 센싱</a:t>
            </a:r>
            <a:endParaRPr kumimoji="0" lang="en-US" altLang="ko-KR" sz="2400" b="1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E49173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8B62877-E260-42F4-A596-3AF91AD1C22D}"/>
              </a:ext>
            </a:extLst>
          </p:cNvPr>
          <p:cNvSpPr/>
          <p:nvPr/>
        </p:nvSpPr>
        <p:spPr>
          <a:xfrm>
            <a:off x="1190172" y="2272384"/>
            <a:ext cx="10087428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뇌파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(EEG)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신호만을 사용한 경우 감정인식 정확도는 평균 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66.96% </a:t>
            </a:r>
          </a:p>
          <a:p>
            <a:pPr lvl="0">
              <a:lnSpc>
                <a:spcPct val="150000"/>
              </a:lnSpc>
              <a:defRPr/>
            </a:pPr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복합생체신호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데이터를 사용했을 경우 감정인식 정확도는 평균 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90.72%</a:t>
            </a:r>
          </a:p>
          <a:p>
            <a:pPr lvl="0">
              <a:lnSpc>
                <a:spcPct val="150000"/>
              </a:lnSpc>
              <a:defRPr/>
            </a:pPr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바이오 센싱 기술은 인간과 기기간의 상호작용 기술이 증가하게 되면서 기기의 첨단화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스마트화를 촉진하는 필수 요소로 자리잡음</a:t>
            </a:r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FontTx/>
              <a:buChar char="-"/>
              <a:defRPr/>
            </a:pPr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웨어러블 바이오 센서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체내 삽입 바이오 센서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그래핀 기반 바이오센서 등 있음</a:t>
            </a:r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FontTx/>
              <a:buChar char="-"/>
              <a:defRPr/>
            </a:pPr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91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75771" y="423706"/>
            <a:ext cx="6226628" cy="584775"/>
            <a:chOff x="275771" y="423706"/>
            <a:chExt cx="6226628" cy="584775"/>
          </a:xfrm>
        </p:grpSpPr>
        <p:cxnSp>
          <p:nvCxnSpPr>
            <p:cNvPr id="2" name="직선 연결선 1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275771" y="423706"/>
              <a:ext cx="32159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4. </a:t>
              </a:r>
              <a:r>
                <a:rPr kumimoji="0" lang="ko-KR" altLang="en-US" sz="3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4565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관련 기술동향</a:t>
              </a:r>
              <a:endParaRPr kumimoji="0" lang="en-US" altLang="ko-KR" sz="32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78BE7CE3-C98E-422D-916F-A07B863E16FB}"/>
              </a:ext>
            </a:extLst>
          </p:cNvPr>
          <p:cNvSpPr/>
          <p:nvPr/>
        </p:nvSpPr>
        <p:spPr>
          <a:xfrm>
            <a:off x="854575" y="1566242"/>
            <a:ext cx="10423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바이오 센싱</a:t>
            </a:r>
            <a:endParaRPr kumimoji="0" lang="en-US" altLang="ko-KR" sz="2400" b="1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E49173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A61002-EC73-420F-B9A9-3016C72C0B82}"/>
              </a:ext>
            </a:extLst>
          </p:cNvPr>
          <p:cNvSpPr/>
          <p:nvPr/>
        </p:nvSpPr>
        <p:spPr>
          <a:xfrm>
            <a:off x="854574" y="2243355"/>
            <a:ext cx="10727825" cy="3328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연구에 사용되는 센서 </a:t>
            </a:r>
            <a:r>
              <a:rPr lang="en-US" altLang="ko-KR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심전도</a:t>
            </a:r>
            <a:r>
              <a:rPr lang="en-US" altLang="ko-KR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[ECG], </a:t>
            </a:r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근전도</a:t>
            </a:r>
            <a:r>
              <a:rPr lang="en-US" altLang="ko-KR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[EMG], </a:t>
            </a:r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뇌전도</a:t>
            </a:r>
            <a:r>
              <a:rPr lang="en-US" altLang="ko-KR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[EEG], </a:t>
            </a:r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피부전도</a:t>
            </a:r>
            <a:r>
              <a:rPr lang="en-US" altLang="ko-KR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[EDR] </a:t>
            </a:r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센서</a:t>
            </a:r>
            <a:endParaRPr lang="en-US" altLang="ko-KR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E491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defRPr/>
            </a:pPr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defRPr/>
            </a:pP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뇌파 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게임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645654"/>
                </a:solidFill>
              </a:rPr>
              <a:t>보건 및 의료분야</a:t>
            </a:r>
            <a:endParaRPr lang="en-US" altLang="ko-KR" dirty="0">
              <a:solidFill>
                <a:srgbClr val="645654"/>
              </a:solidFill>
            </a:endParaRPr>
          </a:p>
          <a:p>
            <a:pPr>
              <a:lnSpc>
                <a:spcPct val="200000"/>
              </a:lnSpc>
              <a:defRPr/>
            </a:pPr>
            <a:r>
              <a:rPr lang="ko-KR" altLang="en-US" dirty="0">
                <a:solidFill>
                  <a:srgbClr val="645654"/>
                </a:solidFill>
              </a:rPr>
              <a:t>심전도 </a:t>
            </a:r>
            <a:r>
              <a:rPr lang="en-US" altLang="ko-KR" dirty="0">
                <a:solidFill>
                  <a:srgbClr val="645654"/>
                </a:solidFill>
              </a:rPr>
              <a:t>:</a:t>
            </a:r>
            <a:r>
              <a:rPr lang="ko-KR" altLang="en-US" dirty="0">
                <a:solidFill>
                  <a:srgbClr val="645654"/>
                </a:solidFill>
              </a:rPr>
              <a:t> 보안</a:t>
            </a:r>
            <a:r>
              <a:rPr lang="en-US" altLang="ko-KR" dirty="0">
                <a:solidFill>
                  <a:srgbClr val="645654"/>
                </a:solidFill>
              </a:rPr>
              <a:t>, </a:t>
            </a:r>
            <a:r>
              <a:rPr lang="ko-KR" altLang="en-US" dirty="0">
                <a:solidFill>
                  <a:srgbClr val="645654"/>
                </a:solidFill>
              </a:rPr>
              <a:t>차량</a:t>
            </a:r>
            <a:r>
              <a:rPr lang="en-US" altLang="ko-KR" dirty="0">
                <a:solidFill>
                  <a:srgbClr val="645654"/>
                </a:solidFill>
              </a:rPr>
              <a:t> </a:t>
            </a:r>
            <a:r>
              <a:rPr lang="ko-KR" altLang="en-US" dirty="0">
                <a:solidFill>
                  <a:srgbClr val="645654"/>
                </a:solidFill>
              </a:rPr>
              <a:t>및 의료분야</a:t>
            </a:r>
            <a:endParaRPr lang="en-US" altLang="ko-KR" dirty="0">
              <a:solidFill>
                <a:srgbClr val="645654"/>
              </a:solidFill>
            </a:endParaRPr>
          </a:p>
          <a:p>
            <a:pPr>
              <a:lnSpc>
                <a:spcPct val="200000"/>
              </a:lnSpc>
              <a:defRPr/>
            </a:pPr>
            <a:r>
              <a:rPr lang="ko-KR" altLang="en-US" dirty="0">
                <a:solidFill>
                  <a:srgbClr val="645654"/>
                </a:solidFill>
              </a:rPr>
              <a:t>근전도 </a:t>
            </a:r>
            <a:r>
              <a:rPr lang="en-US" altLang="ko-KR" dirty="0">
                <a:solidFill>
                  <a:srgbClr val="645654"/>
                </a:solidFill>
              </a:rPr>
              <a:t>:</a:t>
            </a:r>
            <a:r>
              <a:rPr lang="ko-KR" altLang="en-US" dirty="0">
                <a:solidFill>
                  <a:srgbClr val="645654"/>
                </a:solidFill>
              </a:rPr>
              <a:t> 이동 기기 제어</a:t>
            </a:r>
            <a:r>
              <a:rPr lang="en-US" altLang="ko-KR" dirty="0">
                <a:solidFill>
                  <a:srgbClr val="645654"/>
                </a:solidFill>
              </a:rPr>
              <a:t>,</a:t>
            </a:r>
            <a:r>
              <a:rPr lang="ko-KR" altLang="en-US" dirty="0">
                <a:solidFill>
                  <a:srgbClr val="645654"/>
                </a:solidFill>
              </a:rPr>
              <a:t> 정보기기 이용을 위한 </a:t>
            </a:r>
            <a:r>
              <a:rPr lang="en-US" altLang="ko-KR" dirty="0">
                <a:solidFill>
                  <a:srgbClr val="645654"/>
                </a:solidFill>
              </a:rPr>
              <a:t>HCI </a:t>
            </a:r>
            <a:r>
              <a:rPr lang="ko-KR" altLang="en-US" dirty="0">
                <a:solidFill>
                  <a:srgbClr val="645654"/>
                </a:solidFill>
              </a:rPr>
              <a:t>기술</a:t>
            </a:r>
            <a:endParaRPr lang="en-US" altLang="ko-KR" dirty="0">
              <a:solidFill>
                <a:srgbClr val="645654"/>
              </a:solidFill>
            </a:endParaRPr>
          </a:p>
          <a:p>
            <a:pPr>
              <a:lnSpc>
                <a:spcPct val="200000"/>
              </a:lnSpc>
              <a:defRPr/>
            </a:pPr>
            <a:r>
              <a:rPr lang="ko-KR" altLang="en-US" dirty="0">
                <a:solidFill>
                  <a:srgbClr val="645654"/>
                </a:solidFill>
              </a:rPr>
              <a:t>피부전기 </a:t>
            </a:r>
            <a:r>
              <a:rPr lang="en-US" altLang="ko-KR" dirty="0">
                <a:solidFill>
                  <a:srgbClr val="645654"/>
                </a:solidFill>
              </a:rPr>
              <a:t>: </a:t>
            </a:r>
            <a:r>
              <a:rPr lang="ko-KR" altLang="en-US" dirty="0">
                <a:solidFill>
                  <a:srgbClr val="645654"/>
                </a:solidFill>
              </a:rPr>
              <a:t>스트레스</a:t>
            </a:r>
            <a:r>
              <a:rPr lang="en-US" altLang="ko-KR" dirty="0">
                <a:solidFill>
                  <a:srgbClr val="645654"/>
                </a:solidFill>
              </a:rPr>
              <a:t>, </a:t>
            </a:r>
            <a:r>
              <a:rPr lang="ko-KR" altLang="en-US" dirty="0">
                <a:solidFill>
                  <a:srgbClr val="645654"/>
                </a:solidFill>
              </a:rPr>
              <a:t>고혈압 측정</a:t>
            </a:r>
            <a:endParaRPr lang="en-US" altLang="ko-KR" dirty="0">
              <a:solidFill>
                <a:srgbClr val="645654"/>
              </a:solidFill>
            </a:endParaRPr>
          </a:p>
        </p:txBody>
      </p:sp>
      <p:pic>
        <p:nvPicPr>
          <p:cNvPr id="10" name="_x229960136" descr="EMB0000066053b3">
            <a:extLst>
              <a:ext uri="{FF2B5EF4-FFF2-40B4-BE49-F238E27FC236}">
                <a16:creationId xmlns:a16="http://schemas.microsoft.com/office/drawing/2014/main" id="{9A245D95-CAD3-4B8E-8C95-BFF156217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553" y="3119655"/>
            <a:ext cx="4000047" cy="32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11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2396</TotalTime>
  <Words>1794</Words>
  <Application>Microsoft Office PowerPoint</Application>
  <PresentationFormat>와이드스크린</PresentationFormat>
  <Paragraphs>283</Paragraphs>
  <Slides>39</Slides>
  <Notes>20</Notes>
  <HiddenSlides>8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3" baseType="lpstr">
      <vt:lpstr>Arial</vt:lpstr>
      <vt:lpstr>HY신명조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NARU YANG</dc:creator>
  <cp:lastModifiedBy>sangsu Jung</cp:lastModifiedBy>
  <cp:revision>410</cp:revision>
  <dcterms:created xsi:type="dcterms:W3CDTF">2013-12-18T12:51:48Z</dcterms:created>
  <dcterms:modified xsi:type="dcterms:W3CDTF">2018-08-03T12:52:09Z</dcterms:modified>
</cp:coreProperties>
</file>